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73" r:id="rId2"/>
    <p:sldId id="468" r:id="rId3"/>
    <p:sldId id="491" r:id="rId4"/>
    <p:sldId id="492" r:id="rId5"/>
    <p:sldId id="486" r:id="rId6"/>
    <p:sldId id="490" r:id="rId7"/>
    <p:sldId id="487" r:id="rId8"/>
    <p:sldId id="471" r:id="rId9"/>
    <p:sldId id="482" r:id="rId10"/>
    <p:sldId id="470" r:id="rId11"/>
    <p:sldId id="472" r:id="rId12"/>
    <p:sldId id="477" r:id="rId13"/>
    <p:sldId id="467" r:id="rId14"/>
    <p:sldId id="473" r:id="rId15"/>
    <p:sldId id="474" r:id="rId16"/>
    <p:sldId id="458" r:id="rId17"/>
    <p:sldId id="475" r:id="rId18"/>
    <p:sldId id="489" r:id="rId19"/>
    <p:sldId id="485" r:id="rId20"/>
    <p:sldId id="483" r:id="rId21"/>
    <p:sldId id="463" r:id="rId22"/>
    <p:sldId id="465" r:id="rId23"/>
    <p:sldId id="481" r:id="rId24"/>
    <p:sldId id="496" r:id="rId25"/>
    <p:sldId id="494" r:id="rId26"/>
    <p:sldId id="464" r:id="rId27"/>
    <p:sldId id="336" r:id="rId28"/>
  </p:sldIdLst>
  <p:sldSz cx="9144000" cy="6858000" type="screen4x3"/>
  <p:notesSz cx="6799263" cy="9929813"/>
  <p:defaultTextStyle>
    <a:defPPr>
      <a:defRPr lang="fr-FR"/>
    </a:defPPr>
    <a:lvl1pPr marL="0" algn="l" defTabSz="457020" rtl="0" eaLnBrk="1" latinLnBrk="0" hangingPunct="1">
      <a:defRPr sz="1800" kern="1200">
        <a:solidFill>
          <a:schemeClr val="tx1"/>
        </a:solidFill>
        <a:latin typeface="+mn-lt"/>
        <a:ea typeface="+mn-ea"/>
        <a:cs typeface="+mn-cs"/>
      </a:defRPr>
    </a:lvl1pPr>
    <a:lvl2pPr marL="457020" algn="l" defTabSz="457020" rtl="0" eaLnBrk="1" latinLnBrk="0" hangingPunct="1">
      <a:defRPr sz="1800" kern="1200">
        <a:solidFill>
          <a:schemeClr val="tx1"/>
        </a:solidFill>
        <a:latin typeface="+mn-lt"/>
        <a:ea typeface="+mn-ea"/>
        <a:cs typeface="+mn-cs"/>
      </a:defRPr>
    </a:lvl2pPr>
    <a:lvl3pPr marL="914042" algn="l" defTabSz="457020" rtl="0" eaLnBrk="1" latinLnBrk="0" hangingPunct="1">
      <a:defRPr sz="1800" kern="1200">
        <a:solidFill>
          <a:schemeClr val="tx1"/>
        </a:solidFill>
        <a:latin typeface="+mn-lt"/>
        <a:ea typeface="+mn-ea"/>
        <a:cs typeface="+mn-cs"/>
      </a:defRPr>
    </a:lvl3pPr>
    <a:lvl4pPr marL="1371062" algn="l" defTabSz="457020" rtl="0" eaLnBrk="1" latinLnBrk="0" hangingPunct="1">
      <a:defRPr sz="1800" kern="1200">
        <a:solidFill>
          <a:schemeClr val="tx1"/>
        </a:solidFill>
        <a:latin typeface="+mn-lt"/>
        <a:ea typeface="+mn-ea"/>
        <a:cs typeface="+mn-cs"/>
      </a:defRPr>
    </a:lvl4pPr>
    <a:lvl5pPr marL="1828082" algn="l" defTabSz="457020" rtl="0" eaLnBrk="1" latinLnBrk="0" hangingPunct="1">
      <a:defRPr sz="1800" kern="1200">
        <a:solidFill>
          <a:schemeClr val="tx1"/>
        </a:solidFill>
        <a:latin typeface="+mn-lt"/>
        <a:ea typeface="+mn-ea"/>
        <a:cs typeface="+mn-cs"/>
      </a:defRPr>
    </a:lvl5pPr>
    <a:lvl6pPr marL="2285104" algn="l" defTabSz="457020" rtl="0" eaLnBrk="1" latinLnBrk="0" hangingPunct="1">
      <a:defRPr sz="1800" kern="1200">
        <a:solidFill>
          <a:schemeClr val="tx1"/>
        </a:solidFill>
        <a:latin typeface="+mn-lt"/>
        <a:ea typeface="+mn-ea"/>
        <a:cs typeface="+mn-cs"/>
      </a:defRPr>
    </a:lvl6pPr>
    <a:lvl7pPr marL="2742124" algn="l" defTabSz="457020" rtl="0" eaLnBrk="1" latinLnBrk="0" hangingPunct="1">
      <a:defRPr sz="1800" kern="1200">
        <a:solidFill>
          <a:schemeClr val="tx1"/>
        </a:solidFill>
        <a:latin typeface="+mn-lt"/>
        <a:ea typeface="+mn-ea"/>
        <a:cs typeface="+mn-cs"/>
      </a:defRPr>
    </a:lvl7pPr>
    <a:lvl8pPr marL="3199144" algn="l" defTabSz="457020" rtl="0" eaLnBrk="1" latinLnBrk="0" hangingPunct="1">
      <a:defRPr sz="1800" kern="1200">
        <a:solidFill>
          <a:schemeClr val="tx1"/>
        </a:solidFill>
        <a:latin typeface="+mn-lt"/>
        <a:ea typeface="+mn-ea"/>
        <a:cs typeface="+mn-cs"/>
      </a:defRPr>
    </a:lvl8pPr>
    <a:lvl9pPr marL="3656166" algn="l" defTabSz="45702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igant Vincent" initials="F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000000"/>
    <a:srgbClr val="17375E"/>
    <a:srgbClr val="064160"/>
    <a:srgbClr val="CF112C"/>
    <a:srgbClr val="FFFFCC"/>
    <a:srgbClr val="009DE0"/>
    <a:srgbClr val="482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94660"/>
  </p:normalViewPr>
  <p:slideViewPr>
    <p:cSldViewPr snapToGrid="0" snapToObjects="1">
      <p:cViewPr varScale="1">
        <p:scale>
          <a:sx n="65" d="100"/>
          <a:sy n="65" d="100"/>
        </p:scale>
        <p:origin x="1648"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347" cy="496490"/>
          </a:xfrm>
          <a:prstGeom prst="rect">
            <a:avLst/>
          </a:prstGeom>
        </p:spPr>
        <p:txBody>
          <a:bodyPr vert="horz" lIns="91465" tIns="45732" rIns="91465" bIns="45732" rtlCol="0"/>
          <a:lstStyle>
            <a:lvl1pPr algn="l">
              <a:defRPr sz="1200"/>
            </a:lvl1pPr>
          </a:lstStyle>
          <a:p>
            <a:endParaRPr lang="fr-FR"/>
          </a:p>
        </p:txBody>
      </p:sp>
      <p:sp>
        <p:nvSpPr>
          <p:cNvPr id="3" name="Espace réservé de la date 2"/>
          <p:cNvSpPr>
            <a:spLocks noGrp="1"/>
          </p:cNvSpPr>
          <p:nvPr>
            <p:ph type="dt" sz="quarter" idx="1"/>
          </p:nvPr>
        </p:nvSpPr>
        <p:spPr>
          <a:xfrm>
            <a:off x="3851343" y="1"/>
            <a:ext cx="2946347" cy="496490"/>
          </a:xfrm>
          <a:prstGeom prst="rect">
            <a:avLst/>
          </a:prstGeom>
        </p:spPr>
        <p:txBody>
          <a:bodyPr vert="horz" lIns="91465" tIns="45732" rIns="91465" bIns="45732" rtlCol="0"/>
          <a:lstStyle>
            <a:lvl1pPr algn="r">
              <a:defRPr sz="1200"/>
            </a:lvl1pPr>
          </a:lstStyle>
          <a:p>
            <a:fld id="{5EB47243-285B-2741-8C7D-C88258D9CCFA}" type="datetimeFigureOut">
              <a:rPr lang="fr-FR" smtClean="0"/>
              <a:t>02/12/2021</a:t>
            </a:fld>
            <a:endParaRPr lang="fr-FR"/>
          </a:p>
        </p:txBody>
      </p:sp>
      <p:sp>
        <p:nvSpPr>
          <p:cNvPr id="4" name="Espace réservé du pied de page 3"/>
          <p:cNvSpPr>
            <a:spLocks noGrp="1"/>
          </p:cNvSpPr>
          <p:nvPr>
            <p:ph type="ftr" sz="quarter" idx="2"/>
          </p:nvPr>
        </p:nvSpPr>
        <p:spPr>
          <a:xfrm>
            <a:off x="0" y="9431599"/>
            <a:ext cx="2946347" cy="496490"/>
          </a:xfrm>
          <a:prstGeom prst="rect">
            <a:avLst/>
          </a:prstGeom>
        </p:spPr>
        <p:txBody>
          <a:bodyPr vert="horz" lIns="91465" tIns="45732" rIns="91465" bIns="45732"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3" y="9431599"/>
            <a:ext cx="2946347" cy="496490"/>
          </a:xfrm>
          <a:prstGeom prst="rect">
            <a:avLst/>
          </a:prstGeom>
        </p:spPr>
        <p:txBody>
          <a:bodyPr vert="horz" lIns="91465" tIns="45732" rIns="91465" bIns="45732" rtlCol="0" anchor="b"/>
          <a:lstStyle>
            <a:lvl1pPr algn="r">
              <a:defRPr sz="1200"/>
            </a:lvl1pPr>
          </a:lstStyle>
          <a:p>
            <a:fld id="{C5CA9166-BC48-2C47-B9BF-6F57720E77B8}" type="slidenum">
              <a:rPr lang="fr-FR" smtClean="0"/>
              <a:t>‹N°›</a:t>
            </a:fld>
            <a:endParaRPr lang="fr-FR"/>
          </a:p>
        </p:txBody>
      </p:sp>
    </p:spTree>
    <p:extLst>
      <p:ext uri="{BB962C8B-B14F-4D97-AF65-F5344CB8AC3E}">
        <p14:creationId xmlns:p14="http://schemas.microsoft.com/office/powerpoint/2010/main" val="213628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347" cy="496490"/>
          </a:xfrm>
          <a:prstGeom prst="rect">
            <a:avLst/>
          </a:prstGeom>
        </p:spPr>
        <p:txBody>
          <a:bodyPr vert="horz" lIns="91465" tIns="45732" rIns="91465" bIns="45732" rtlCol="0"/>
          <a:lstStyle>
            <a:lvl1pPr algn="l">
              <a:defRPr sz="1200"/>
            </a:lvl1pPr>
          </a:lstStyle>
          <a:p>
            <a:endParaRPr lang="fr-FR"/>
          </a:p>
        </p:txBody>
      </p:sp>
      <p:sp>
        <p:nvSpPr>
          <p:cNvPr id="3" name="Espace réservé de la date 2"/>
          <p:cNvSpPr>
            <a:spLocks noGrp="1"/>
          </p:cNvSpPr>
          <p:nvPr>
            <p:ph type="dt" idx="1"/>
          </p:nvPr>
        </p:nvSpPr>
        <p:spPr>
          <a:xfrm>
            <a:off x="3851343" y="1"/>
            <a:ext cx="2946347" cy="496490"/>
          </a:xfrm>
          <a:prstGeom prst="rect">
            <a:avLst/>
          </a:prstGeom>
        </p:spPr>
        <p:txBody>
          <a:bodyPr vert="horz" lIns="91465" tIns="45732" rIns="91465" bIns="45732" rtlCol="0"/>
          <a:lstStyle>
            <a:lvl1pPr algn="r">
              <a:defRPr sz="1200"/>
            </a:lvl1pPr>
          </a:lstStyle>
          <a:p>
            <a:fld id="{7D088D39-B4EA-D24B-B9C3-6A64886EABE2}" type="datetimeFigureOut">
              <a:rPr lang="fr-FR" smtClean="0"/>
              <a:t>02/12/2021</a:t>
            </a:fld>
            <a:endParaRPr lang="fr-FR"/>
          </a:p>
        </p:txBody>
      </p:sp>
      <p:sp>
        <p:nvSpPr>
          <p:cNvPr id="4" name="Espace réservé de l'image des diapositives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65" tIns="45732" rIns="91465" bIns="45732" rtlCol="0" anchor="ctr"/>
          <a:lstStyle/>
          <a:p>
            <a:endParaRPr lang="fr-FR"/>
          </a:p>
        </p:txBody>
      </p:sp>
      <p:sp>
        <p:nvSpPr>
          <p:cNvPr id="5" name="Espace réservé des commentaires 4"/>
          <p:cNvSpPr>
            <a:spLocks noGrp="1"/>
          </p:cNvSpPr>
          <p:nvPr>
            <p:ph type="body" sz="quarter" idx="3"/>
          </p:nvPr>
        </p:nvSpPr>
        <p:spPr>
          <a:xfrm>
            <a:off x="679927" y="4716662"/>
            <a:ext cx="5439410" cy="4468416"/>
          </a:xfrm>
          <a:prstGeom prst="rect">
            <a:avLst/>
          </a:prstGeom>
        </p:spPr>
        <p:txBody>
          <a:bodyPr vert="horz" lIns="91465" tIns="45732" rIns="91465" bIns="45732"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6347" cy="496490"/>
          </a:xfrm>
          <a:prstGeom prst="rect">
            <a:avLst/>
          </a:prstGeom>
        </p:spPr>
        <p:txBody>
          <a:bodyPr vert="horz" lIns="91465" tIns="45732" rIns="91465" bIns="4573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599"/>
            <a:ext cx="2946347" cy="496490"/>
          </a:xfrm>
          <a:prstGeom prst="rect">
            <a:avLst/>
          </a:prstGeom>
        </p:spPr>
        <p:txBody>
          <a:bodyPr vert="horz" lIns="91465" tIns="45732" rIns="91465" bIns="45732" rtlCol="0" anchor="b"/>
          <a:lstStyle>
            <a:lvl1pPr algn="r">
              <a:defRPr sz="1200"/>
            </a:lvl1pPr>
          </a:lstStyle>
          <a:p>
            <a:fld id="{1C0E2CBA-6097-B848-A7DA-4D7BD6EB303B}" type="slidenum">
              <a:rPr lang="fr-FR" smtClean="0"/>
              <a:t>‹N°›</a:t>
            </a:fld>
            <a:endParaRPr lang="fr-FR"/>
          </a:p>
        </p:txBody>
      </p:sp>
    </p:spTree>
    <p:extLst>
      <p:ext uri="{BB962C8B-B14F-4D97-AF65-F5344CB8AC3E}">
        <p14:creationId xmlns:p14="http://schemas.microsoft.com/office/powerpoint/2010/main" val="618028863"/>
      </p:ext>
    </p:extLst>
  </p:cSld>
  <p:clrMap bg1="lt1" tx1="dk1" bg2="lt2" tx2="dk2" accent1="accent1" accent2="accent2" accent3="accent3" accent4="accent4" accent5="accent5" accent6="accent6" hlink="hlink" folHlink="folHlink"/>
  <p:hf hdr="0" ftr="0" dt="0"/>
  <p:notesStyle>
    <a:lvl1pPr marL="0" algn="l" defTabSz="457020" rtl="0" eaLnBrk="1" latinLnBrk="0" hangingPunct="1">
      <a:defRPr sz="1200" kern="1200">
        <a:solidFill>
          <a:schemeClr val="tx1"/>
        </a:solidFill>
        <a:latin typeface="+mn-lt"/>
        <a:ea typeface="+mn-ea"/>
        <a:cs typeface="+mn-cs"/>
      </a:defRPr>
    </a:lvl1pPr>
    <a:lvl2pPr marL="457020" algn="l" defTabSz="457020" rtl="0" eaLnBrk="1" latinLnBrk="0" hangingPunct="1">
      <a:defRPr sz="1200" kern="1200">
        <a:solidFill>
          <a:schemeClr val="tx1"/>
        </a:solidFill>
        <a:latin typeface="+mn-lt"/>
        <a:ea typeface="+mn-ea"/>
        <a:cs typeface="+mn-cs"/>
      </a:defRPr>
    </a:lvl2pPr>
    <a:lvl3pPr marL="914042" algn="l" defTabSz="457020" rtl="0" eaLnBrk="1" latinLnBrk="0" hangingPunct="1">
      <a:defRPr sz="1200" kern="1200">
        <a:solidFill>
          <a:schemeClr val="tx1"/>
        </a:solidFill>
        <a:latin typeface="+mn-lt"/>
        <a:ea typeface="+mn-ea"/>
        <a:cs typeface="+mn-cs"/>
      </a:defRPr>
    </a:lvl3pPr>
    <a:lvl4pPr marL="1371062" algn="l" defTabSz="457020" rtl="0" eaLnBrk="1" latinLnBrk="0" hangingPunct="1">
      <a:defRPr sz="1200" kern="1200">
        <a:solidFill>
          <a:schemeClr val="tx1"/>
        </a:solidFill>
        <a:latin typeface="+mn-lt"/>
        <a:ea typeface="+mn-ea"/>
        <a:cs typeface="+mn-cs"/>
      </a:defRPr>
    </a:lvl4pPr>
    <a:lvl5pPr marL="1828082" algn="l" defTabSz="457020" rtl="0" eaLnBrk="1" latinLnBrk="0" hangingPunct="1">
      <a:defRPr sz="1200" kern="1200">
        <a:solidFill>
          <a:schemeClr val="tx1"/>
        </a:solidFill>
        <a:latin typeface="+mn-lt"/>
        <a:ea typeface="+mn-ea"/>
        <a:cs typeface="+mn-cs"/>
      </a:defRPr>
    </a:lvl5pPr>
    <a:lvl6pPr marL="2285104" algn="l" defTabSz="457020" rtl="0" eaLnBrk="1" latinLnBrk="0" hangingPunct="1">
      <a:defRPr sz="1200" kern="1200">
        <a:solidFill>
          <a:schemeClr val="tx1"/>
        </a:solidFill>
        <a:latin typeface="+mn-lt"/>
        <a:ea typeface="+mn-ea"/>
        <a:cs typeface="+mn-cs"/>
      </a:defRPr>
    </a:lvl6pPr>
    <a:lvl7pPr marL="2742124" algn="l" defTabSz="457020" rtl="0" eaLnBrk="1" latinLnBrk="0" hangingPunct="1">
      <a:defRPr sz="1200" kern="1200">
        <a:solidFill>
          <a:schemeClr val="tx1"/>
        </a:solidFill>
        <a:latin typeface="+mn-lt"/>
        <a:ea typeface="+mn-ea"/>
        <a:cs typeface="+mn-cs"/>
      </a:defRPr>
    </a:lvl7pPr>
    <a:lvl8pPr marL="3199144" algn="l" defTabSz="457020" rtl="0" eaLnBrk="1" latinLnBrk="0" hangingPunct="1">
      <a:defRPr sz="1200" kern="1200">
        <a:solidFill>
          <a:schemeClr val="tx1"/>
        </a:solidFill>
        <a:latin typeface="+mn-lt"/>
        <a:ea typeface="+mn-ea"/>
        <a:cs typeface="+mn-cs"/>
      </a:defRPr>
    </a:lvl8pPr>
    <a:lvl9pPr marL="3656166" algn="l" defTabSz="45702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0E2CBA-6097-B848-A7DA-4D7BD6EB303B}" type="slidenum">
              <a:rPr lang="fr-FR" smtClean="0"/>
              <a:t>5</a:t>
            </a:fld>
            <a:endParaRPr lang="fr-FR"/>
          </a:p>
        </p:txBody>
      </p:sp>
    </p:spTree>
    <p:extLst>
      <p:ext uri="{BB962C8B-B14F-4D97-AF65-F5344CB8AC3E}">
        <p14:creationId xmlns:p14="http://schemas.microsoft.com/office/powerpoint/2010/main" val="6422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0E2CBA-6097-B848-A7DA-4D7BD6EB303B}" type="slidenum">
              <a:rPr lang="fr-FR" smtClean="0"/>
              <a:t>14</a:t>
            </a:fld>
            <a:endParaRPr lang="fr-FR"/>
          </a:p>
        </p:txBody>
      </p:sp>
    </p:spTree>
    <p:extLst>
      <p:ext uri="{BB962C8B-B14F-4D97-AF65-F5344CB8AC3E}">
        <p14:creationId xmlns:p14="http://schemas.microsoft.com/office/powerpoint/2010/main" val="237471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0E2CBA-6097-B848-A7DA-4D7BD6EB303B}" type="slidenum">
              <a:rPr lang="fr-FR" smtClean="0"/>
              <a:t>17</a:t>
            </a:fld>
            <a:endParaRPr lang="fr-FR"/>
          </a:p>
        </p:txBody>
      </p:sp>
    </p:spTree>
    <p:extLst>
      <p:ext uri="{BB962C8B-B14F-4D97-AF65-F5344CB8AC3E}">
        <p14:creationId xmlns:p14="http://schemas.microsoft.com/office/powerpoint/2010/main" val="1047872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1" name="Triangle rectangle 10"/>
          <p:cNvSpPr/>
          <p:nvPr userDrawn="1"/>
        </p:nvSpPr>
        <p:spPr>
          <a:xfrm flipV="1">
            <a:off x="0" y="-4"/>
            <a:ext cx="9144000" cy="4429827"/>
          </a:xfrm>
          <a:prstGeom prst="rtTriangle">
            <a:avLst/>
          </a:prstGeom>
          <a:solidFill>
            <a:srgbClr val="009DE0"/>
          </a:solidFill>
          <a:ln w="9525" cap="flat" cmpd="sng" algn="ctr">
            <a:noFill/>
            <a:prstDash val="solid"/>
          </a:ln>
          <a:effectLst/>
        </p:spPr>
        <p:txBody>
          <a:bodyPr lIns="91404" tIns="45702" rIns="91404" bIns="45702" rtlCol="0" anchor="ctr"/>
          <a:lstStyle/>
          <a:p>
            <a:pPr marL="0" marR="0" lvl="0" indent="0" algn="ctr" defTabSz="914042"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0000"/>
                </a:solidFill>
                <a:effectLst/>
                <a:uLnTx/>
                <a:uFillTx/>
                <a:latin typeface="Arial"/>
                <a:ea typeface="+mn-ea"/>
                <a:cs typeface="+mn-cs"/>
              </a:rPr>
              <a:t> </a:t>
            </a:r>
            <a:endParaRPr kumimoji="0" lang="fr-FR"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Sous-titre 2"/>
          <p:cNvSpPr>
            <a:spLocks noGrp="1"/>
          </p:cNvSpPr>
          <p:nvPr>
            <p:ph type="subTitle" idx="1"/>
          </p:nvPr>
        </p:nvSpPr>
        <p:spPr>
          <a:xfrm>
            <a:off x="1989075" y="2341151"/>
            <a:ext cx="5462301" cy="2083093"/>
          </a:xfrm>
          <a:prstGeom prst="rect">
            <a:avLst/>
          </a:prstGeom>
          <a:solidFill>
            <a:srgbClr val="443A31"/>
          </a:solidFill>
        </p:spPr>
        <p:txBody>
          <a:bodyPr lIns="179930" tIns="179930" rIns="179930" bIns="179930" anchor="ctr"/>
          <a:lstStyle>
            <a:lvl1pPr marL="0" indent="0" algn="l">
              <a:buNone/>
              <a:defRPr>
                <a:solidFill>
                  <a:srgbClr val="FFFFFF"/>
                </a:solidFill>
              </a:defRPr>
            </a:lvl1pPr>
            <a:lvl2pPr marL="457020" indent="0" algn="ctr">
              <a:buNone/>
              <a:defRPr>
                <a:solidFill>
                  <a:schemeClr val="tx1">
                    <a:tint val="75000"/>
                  </a:schemeClr>
                </a:solidFill>
              </a:defRPr>
            </a:lvl2pPr>
            <a:lvl3pPr marL="914042" indent="0" algn="ctr">
              <a:buNone/>
              <a:defRPr>
                <a:solidFill>
                  <a:schemeClr val="tx1">
                    <a:tint val="75000"/>
                  </a:schemeClr>
                </a:solidFill>
              </a:defRPr>
            </a:lvl3pPr>
            <a:lvl4pPr marL="1371062" indent="0" algn="ctr">
              <a:buNone/>
              <a:defRPr>
                <a:solidFill>
                  <a:schemeClr val="tx1">
                    <a:tint val="75000"/>
                  </a:schemeClr>
                </a:solidFill>
              </a:defRPr>
            </a:lvl4pPr>
            <a:lvl5pPr marL="1828082" indent="0" algn="ctr">
              <a:buNone/>
              <a:defRPr>
                <a:solidFill>
                  <a:schemeClr val="tx1">
                    <a:tint val="75000"/>
                  </a:schemeClr>
                </a:solidFill>
              </a:defRPr>
            </a:lvl5pPr>
            <a:lvl6pPr marL="2285104" indent="0" algn="ctr">
              <a:buNone/>
              <a:defRPr>
                <a:solidFill>
                  <a:schemeClr val="tx1">
                    <a:tint val="75000"/>
                  </a:schemeClr>
                </a:solidFill>
              </a:defRPr>
            </a:lvl6pPr>
            <a:lvl7pPr marL="2742124" indent="0" algn="ctr">
              <a:buNone/>
              <a:defRPr>
                <a:solidFill>
                  <a:schemeClr val="tx1">
                    <a:tint val="75000"/>
                  </a:schemeClr>
                </a:solidFill>
              </a:defRPr>
            </a:lvl7pPr>
            <a:lvl8pPr marL="3199144" indent="0" algn="ctr">
              <a:buNone/>
              <a:defRPr>
                <a:solidFill>
                  <a:schemeClr val="tx1">
                    <a:tint val="75000"/>
                  </a:schemeClr>
                </a:solidFill>
              </a:defRPr>
            </a:lvl8pPr>
            <a:lvl9pPr marL="3656166" indent="0" algn="ctr">
              <a:buNone/>
              <a:defRPr>
                <a:solidFill>
                  <a:schemeClr val="tx1">
                    <a:tint val="75000"/>
                  </a:schemeClr>
                </a:solidFill>
              </a:defRPr>
            </a:lvl9pPr>
          </a:lstStyle>
          <a:p>
            <a:pPr marL="0" marR="0" lvl="0" indent="0" algn="l" defTabSz="914042"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FFFFFF"/>
                </a:solidFill>
                <a:effectLst/>
                <a:uLnTx/>
                <a:uFillTx/>
              </a:rPr>
              <a:t>Cliquez pour modifier le style des sous-titres du masque</a:t>
            </a:r>
            <a:endParaRPr kumimoji="0" lang="fr-FR" sz="1800" b="0" i="0" u="none" strike="noStrike" kern="0" cap="none" spc="0" normalizeH="0" baseline="0" noProof="0" dirty="0">
              <a:ln>
                <a:noFill/>
              </a:ln>
              <a:solidFill>
                <a:srgbClr val="FFFFFF"/>
              </a:solidFill>
              <a:effectLst/>
              <a:uLnTx/>
              <a:uFillTx/>
            </a:endParaRPr>
          </a:p>
        </p:txBody>
      </p:sp>
      <p:pic>
        <p:nvPicPr>
          <p:cNvPr id="14" name="Image 13" descr="Animationx10.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8317" y="5350058"/>
            <a:ext cx="3184430" cy="1279341"/>
          </a:xfrm>
          <a:prstGeom prst="rect">
            <a:avLst/>
          </a:prstGeom>
        </p:spPr>
      </p:pic>
      <p:sp>
        <p:nvSpPr>
          <p:cNvPr id="15" name="Titre 14"/>
          <p:cNvSpPr>
            <a:spLocks noGrp="1"/>
          </p:cNvSpPr>
          <p:nvPr>
            <p:ph type="title"/>
          </p:nvPr>
        </p:nvSpPr>
        <p:spPr>
          <a:xfrm>
            <a:off x="203199" y="262056"/>
            <a:ext cx="6400800" cy="2066512"/>
          </a:xfrm>
        </p:spPr>
        <p:txBody>
          <a:bodyPr/>
          <a:lstStyle>
            <a:lvl1pPr>
              <a:defRPr>
                <a:solidFill>
                  <a:srgbClr val="FFFFFF"/>
                </a:solidFill>
              </a:defRPr>
            </a:lvl1pPr>
          </a:lstStyle>
          <a:p>
            <a:r>
              <a:rPr lang="fr-FR" dirty="0" smtClean="0"/>
              <a:t>Cliquez et modifiez le titre</a:t>
            </a:r>
            <a:endParaRPr lang="fr-FR" dirty="0"/>
          </a:p>
        </p:txBody>
      </p:sp>
    </p:spTree>
    <p:extLst>
      <p:ext uri="{BB962C8B-B14F-4D97-AF65-F5344CB8AC3E}">
        <p14:creationId xmlns:p14="http://schemas.microsoft.com/office/powerpoint/2010/main" val="31100686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fr-FR"/>
          </a:p>
        </p:txBody>
      </p:sp>
      <p:pic>
        <p:nvPicPr>
          <p:cNvPr id="4" name="Image 3" descr="Animationx10.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412" y="2703766"/>
            <a:ext cx="7688302" cy="3088766"/>
          </a:xfrm>
          <a:prstGeom prst="rect">
            <a:avLst/>
          </a:prstGeom>
        </p:spPr>
      </p:pic>
      <p:sp>
        <p:nvSpPr>
          <p:cNvPr id="5" name="Triangle rectangle 4"/>
          <p:cNvSpPr/>
          <p:nvPr userDrawn="1"/>
        </p:nvSpPr>
        <p:spPr>
          <a:xfrm flipV="1">
            <a:off x="0" y="-6"/>
            <a:ext cx="9144000" cy="3479806"/>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r>
              <a:rPr lang="fr-FR" dirty="0" smtClean="0">
                <a:solidFill>
                  <a:schemeClr val="bg1"/>
                </a:solidFill>
              </a:rPr>
              <a:t> </a:t>
            </a:r>
            <a:endParaRPr lang="fr-FR" dirty="0">
              <a:solidFill>
                <a:schemeClr val="bg1"/>
              </a:solidFill>
            </a:endParaRPr>
          </a:p>
        </p:txBody>
      </p:sp>
      <p:sp>
        <p:nvSpPr>
          <p:cNvPr id="6" name="Triangle rectangle 5"/>
          <p:cNvSpPr/>
          <p:nvPr userDrawn="1"/>
        </p:nvSpPr>
        <p:spPr>
          <a:xfrm flipH="1">
            <a:off x="0" y="6248400"/>
            <a:ext cx="9144000" cy="609600"/>
          </a:xfrm>
          <a:prstGeom prst="rtTriangle">
            <a:avLst/>
          </a:prstGeom>
          <a:solidFill>
            <a:schemeClr val="bg2"/>
          </a:solid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r>
              <a:rPr lang="fr-FR" dirty="0" smtClean="0">
                <a:solidFill>
                  <a:schemeClr val="bg1"/>
                </a:solidFill>
              </a:rPr>
              <a:t> </a:t>
            </a:r>
            <a:endParaRPr lang="fr-FR" dirty="0">
              <a:solidFill>
                <a:schemeClr val="bg1"/>
              </a:solidFill>
            </a:endParaRPr>
          </a:p>
        </p:txBody>
      </p:sp>
    </p:spTree>
    <p:extLst>
      <p:ext uri="{BB962C8B-B14F-4D97-AF65-F5344CB8AC3E}">
        <p14:creationId xmlns:p14="http://schemas.microsoft.com/office/powerpoint/2010/main" val="939006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ogner un rectangle à un seul coin 6"/>
          <p:cNvSpPr/>
          <p:nvPr userDrawn="1"/>
        </p:nvSpPr>
        <p:spPr>
          <a:xfrm>
            <a:off x="0" y="0"/>
            <a:ext cx="9156701" cy="913639"/>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fr-FR"/>
          </a:p>
        </p:txBody>
      </p:sp>
      <p:sp>
        <p:nvSpPr>
          <p:cNvPr id="2" name="Titre 1"/>
          <p:cNvSpPr>
            <a:spLocks noGrp="1"/>
          </p:cNvSpPr>
          <p:nvPr>
            <p:ph type="title"/>
          </p:nvPr>
        </p:nvSpPr>
        <p:spPr>
          <a:xfrm>
            <a:off x="0" y="0"/>
            <a:ext cx="8686800" cy="913638"/>
          </a:xfrm>
        </p:spPr>
        <p:txBody>
          <a:bodyPr lIns="359858">
            <a:normAutofit/>
          </a:bodyPr>
          <a:lstStyle>
            <a:lvl1pPr>
              <a:defRPr sz="2800">
                <a:solidFill>
                  <a:srgbClr val="FFFFFF"/>
                </a:solidFill>
              </a:defRPr>
            </a:lvl1p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279400" y="1236134"/>
            <a:ext cx="8644466" cy="4890030"/>
          </a:xfrm>
        </p:spPr>
        <p:txBody>
          <a:bodyPr>
            <a:noAutofit/>
          </a:bodyPr>
          <a:lstStyle>
            <a:lvl1pPr marL="342766" marR="0" indent="-342766" algn="l" defTabSz="457020" rtl="0" eaLnBrk="1" fontAlgn="auto" latinLnBrk="0" hangingPunct="1">
              <a:lnSpc>
                <a:spcPct val="100000"/>
              </a:lnSpc>
              <a:spcBef>
                <a:spcPct val="20000"/>
              </a:spcBef>
              <a:spcAft>
                <a:spcPts val="0"/>
              </a:spcAft>
              <a:buClr>
                <a:schemeClr val="accent6"/>
              </a:buClr>
              <a:buSzTx/>
              <a:buFont typeface="Lucida Grande"/>
              <a:buChar char="➔"/>
              <a:tabLst/>
              <a:defRPr sz="2000"/>
            </a:lvl1pPr>
            <a:lvl2pPr marL="742658" marR="0" indent="-285638" algn="l" defTabSz="457020" rtl="0" eaLnBrk="1" fontAlgn="auto" latinLnBrk="0" hangingPunct="1">
              <a:lnSpc>
                <a:spcPct val="100000"/>
              </a:lnSpc>
              <a:spcBef>
                <a:spcPct val="20000"/>
              </a:spcBef>
              <a:spcAft>
                <a:spcPts val="0"/>
              </a:spcAft>
              <a:buClr>
                <a:srgbClr val="009DE0"/>
              </a:buClr>
              <a:buSzTx/>
              <a:buFont typeface="Arial"/>
              <a:buChar char="›"/>
              <a:tabLst/>
              <a:defRPr/>
            </a:lvl2pPr>
            <a:lvl3pPr marL="1142552" marR="0" indent="-228510" algn="l" defTabSz="457020" rtl="0" eaLnBrk="1" fontAlgn="auto" latinLnBrk="0" hangingPunct="1">
              <a:lnSpc>
                <a:spcPct val="100000"/>
              </a:lnSpc>
              <a:spcBef>
                <a:spcPct val="20000"/>
              </a:spcBef>
              <a:spcAft>
                <a:spcPts val="0"/>
              </a:spcAft>
              <a:buClrTx/>
              <a:buSzTx/>
              <a:buFont typeface="Arial"/>
              <a:buChar char="•"/>
              <a:tabLst/>
              <a:defRPr/>
            </a:lvl3pPr>
            <a:lvl4pPr marL="1599572" marR="0" indent="-228510" algn="l" defTabSz="457020" rtl="0" eaLnBrk="1" fontAlgn="auto" latinLnBrk="0" hangingPunct="1">
              <a:lnSpc>
                <a:spcPct val="100000"/>
              </a:lnSpc>
              <a:spcBef>
                <a:spcPct val="20000"/>
              </a:spcBef>
              <a:spcAft>
                <a:spcPts val="0"/>
              </a:spcAft>
              <a:buClrTx/>
              <a:buSzTx/>
              <a:buFont typeface="Arial"/>
              <a:buChar char="–"/>
              <a:tabLst/>
              <a:defRPr/>
            </a:lvl4pPr>
            <a:lvl5pPr marL="2056594" marR="0" indent="-228510" algn="l" defTabSz="457020" rtl="0" eaLnBrk="1" fontAlgn="auto" latinLnBrk="0" hangingPunct="1">
              <a:lnSpc>
                <a:spcPct val="100000"/>
              </a:lnSpc>
              <a:spcBef>
                <a:spcPct val="20000"/>
              </a:spcBef>
              <a:spcAft>
                <a:spcPts val="0"/>
              </a:spcAft>
              <a:buClrTx/>
              <a:buSzTx/>
              <a:buFont typeface="Arial"/>
              <a:buChar char="»"/>
              <a:tabLst/>
              <a:defRPr/>
            </a:lvl5pPr>
          </a:lstStyle>
          <a:p>
            <a:pPr marL="0" marR="0" lvl="0" indent="0" algn="l" defTabSz="457020" rtl="0" eaLnBrk="1" fontAlgn="auto" latinLnBrk="0" hangingPunct="1">
              <a:lnSpc>
                <a:spcPct val="100000"/>
              </a:lnSpc>
              <a:spcBef>
                <a:spcPct val="20000"/>
              </a:spcBef>
              <a:spcAft>
                <a:spcPts val="0"/>
              </a:spcAft>
              <a:buClrTx/>
              <a:buSzTx/>
              <a:tabLst/>
              <a:defRPr/>
            </a:pPr>
            <a:r>
              <a:rPr kumimoji="0" lang="fr-FR" sz="2000" b="0" i="0" u="none" strike="noStrike" kern="1200" cap="none" spc="0" normalizeH="0" baseline="0" noProof="0" dirty="0" smtClean="0">
                <a:ln>
                  <a:noFill/>
                </a:ln>
                <a:solidFill>
                  <a:srgbClr val="000000"/>
                </a:solidFill>
                <a:effectLst/>
                <a:uLnTx/>
                <a:uFillTx/>
                <a:latin typeface="+mn-lt"/>
                <a:ea typeface="+mn-ea"/>
                <a:cs typeface="+mn-cs"/>
              </a:rPr>
              <a:t> Cliquez pour modifier les styles du texte du masque</a:t>
            </a:r>
          </a:p>
          <a:p>
            <a:pPr marL="742658" marR="0" lvl="1" indent="-285638" algn="l" defTabSz="457020" rtl="0" eaLnBrk="1" fontAlgn="auto" latinLnBrk="0" hangingPunct="1">
              <a:lnSpc>
                <a:spcPct val="100000"/>
              </a:lnSpc>
              <a:spcBef>
                <a:spcPct val="20000"/>
              </a:spcBef>
              <a:spcAft>
                <a:spcPts val="0"/>
              </a:spcAft>
              <a:buClr>
                <a:srgbClr val="009DE0"/>
              </a:buClr>
              <a:buSzTx/>
              <a:buFont typeface="Arial"/>
              <a:buChar char="›"/>
              <a:tabLst/>
              <a:defRPr/>
            </a:pPr>
            <a:r>
              <a:rPr kumimoji="0" lang="fr-FR" sz="1600" b="0" i="0" u="none" strike="noStrike" kern="1200" cap="none" spc="0" normalizeH="0" baseline="0" noProof="0" dirty="0" smtClean="0">
                <a:ln>
                  <a:noFill/>
                </a:ln>
                <a:solidFill>
                  <a:srgbClr val="000000"/>
                </a:solidFill>
                <a:effectLst/>
                <a:uLnTx/>
                <a:uFillTx/>
                <a:latin typeface="+mn-lt"/>
                <a:ea typeface="+mn-ea"/>
                <a:cs typeface="+mn-cs"/>
              </a:rPr>
              <a:t>Deuxième niveau</a:t>
            </a:r>
          </a:p>
          <a:p>
            <a:pPr marL="1142552" marR="0" lvl="2" indent="-228510" algn="l" defTabSz="457020" rtl="0" eaLnBrk="1" fontAlgn="auto" latinLnBrk="0" hangingPunct="1">
              <a:lnSpc>
                <a:spcPct val="100000"/>
              </a:lnSpc>
              <a:spcBef>
                <a:spcPct val="20000"/>
              </a:spcBef>
              <a:spcAft>
                <a:spcPts val="0"/>
              </a:spcAft>
              <a:buClrTx/>
              <a:buSzTx/>
              <a:buFont typeface="Arial"/>
              <a:buChar char="•"/>
              <a:tabLst/>
              <a:defRPr/>
            </a:pPr>
            <a:r>
              <a:rPr kumimoji="0" lang="fr-FR" sz="1600" b="0" i="0" u="none" strike="noStrike" kern="1200" cap="none" spc="0" normalizeH="0" baseline="0" noProof="0" dirty="0" smtClean="0">
                <a:ln>
                  <a:noFill/>
                </a:ln>
                <a:solidFill>
                  <a:srgbClr val="000000"/>
                </a:solidFill>
                <a:effectLst/>
                <a:uLnTx/>
                <a:uFillTx/>
                <a:latin typeface="+mn-lt"/>
                <a:ea typeface="+mn-ea"/>
                <a:cs typeface="+mn-cs"/>
              </a:rPr>
              <a:t>Troisième niveau</a:t>
            </a:r>
          </a:p>
          <a:p>
            <a:pPr marL="1599572" marR="0" lvl="3" indent="-228510" algn="l" defTabSz="457020" rtl="0" eaLnBrk="1" fontAlgn="auto" latinLnBrk="0" hangingPunct="1">
              <a:lnSpc>
                <a:spcPct val="100000"/>
              </a:lnSpc>
              <a:spcBef>
                <a:spcPct val="20000"/>
              </a:spcBef>
              <a:spcAft>
                <a:spcPts val="0"/>
              </a:spcAft>
              <a:buClrTx/>
              <a:buSzTx/>
              <a:buFont typeface="Arial"/>
              <a:buChar char="–"/>
              <a:tabLst/>
              <a:defRPr/>
            </a:pPr>
            <a:r>
              <a:rPr kumimoji="0" lang="fr-FR" sz="1600" b="0" i="0" u="none" strike="noStrike" kern="1200" cap="none" spc="0" normalizeH="0" baseline="0" noProof="0" dirty="0" smtClean="0">
                <a:ln>
                  <a:noFill/>
                </a:ln>
                <a:solidFill>
                  <a:srgbClr val="000000"/>
                </a:solidFill>
                <a:effectLst/>
                <a:uLnTx/>
                <a:uFillTx/>
                <a:latin typeface="+mn-lt"/>
                <a:ea typeface="+mn-ea"/>
                <a:cs typeface="+mn-cs"/>
              </a:rPr>
              <a:t>Quatrième niveau</a:t>
            </a:r>
          </a:p>
          <a:p>
            <a:pPr marL="2056594" marR="0" lvl="4" indent="-228510" algn="l" defTabSz="457020" rtl="0" eaLnBrk="1" fontAlgn="auto" latinLnBrk="0" hangingPunct="1">
              <a:lnSpc>
                <a:spcPct val="100000"/>
              </a:lnSpc>
              <a:spcBef>
                <a:spcPct val="20000"/>
              </a:spcBef>
              <a:spcAft>
                <a:spcPts val="0"/>
              </a:spcAft>
              <a:buClrTx/>
              <a:buSzTx/>
              <a:buFont typeface="Arial"/>
              <a:buChar char="»"/>
              <a:tabLst/>
              <a:defRPr/>
            </a:pPr>
            <a:r>
              <a:rPr kumimoji="0" lang="fr-FR" sz="1600" b="0" i="0" u="none" strike="noStrike" kern="1200" cap="none" spc="0" normalizeH="0" baseline="0" noProof="0" dirty="0" smtClean="0">
                <a:ln>
                  <a:noFill/>
                </a:ln>
                <a:solidFill>
                  <a:srgbClr val="000000"/>
                </a:solidFill>
                <a:effectLst/>
                <a:uLnTx/>
                <a:uFillTx/>
                <a:latin typeface="+mn-lt"/>
                <a:ea typeface="+mn-ea"/>
                <a:cs typeface="+mn-cs"/>
              </a:rPr>
              <a:t>Cinquième niveau</a:t>
            </a:r>
            <a:endParaRPr kumimoji="0" lang="fr-FR"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Espace réservé de la date 3"/>
          <p:cNvSpPr>
            <a:spLocks noGrp="1"/>
          </p:cNvSpPr>
          <p:nvPr>
            <p:ph type="dt" sz="half" idx="10"/>
          </p:nvPr>
        </p:nvSpPr>
        <p:spPr>
          <a:xfrm>
            <a:off x="901702" y="6654802"/>
            <a:ext cx="2133600" cy="206375"/>
          </a:xfrm>
          <a:prstGeom prst="rect">
            <a:avLst/>
          </a:prstGeom>
        </p:spPr>
        <p:txBody>
          <a:bodyPr lIns="91404" tIns="45702" rIns="91404" bIns="45702" anchor="b"/>
          <a:lstStyle>
            <a:lvl1pPr algn="r">
              <a:defRPr sz="1000">
                <a:solidFill>
                  <a:schemeClr val="tx2"/>
                </a:solidFill>
              </a:defRPr>
            </a:lvl1pPr>
          </a:lstStyle>
          <a:p>
            <a:r>
              <a:rPr lang="fr-FR" smtClean="0"/>
              <a:t>20/12/2018</a:t>
            </a:r>
            <a:endParaRPr lang="fr-FR" dirty="0"/>
          </a:p>
        </p:txBody>
      </p:sp>
      <p:sp>
        <p:nvSpPr>
          <p:cNvPr id="5" name="Espace réservé du pied de page 4"/>
          <p:cNvSpPr>
            <a:spLocks noGrp="1"/>
          </p:cNvSpPr>
          <p:nvPr>
            <p:ph type="ftr" sz="quarter" idx="11"/>
          </p:nvPr>
        </p:nvSpPr>
        <p:spPr>
          <a:xfrm>
            <a:off x="3039530" y="6654802"/>
            <a:ext cx="5257800" cy="206375"/>
          </a:xfrm>
          <a:prstGeom prst="rect">
            <a:avLst/>
          </a:prstGeom>
        </p:spPr>
        <p:txBody>
          <a:bodyPr lIns="91404" tIns="45702" rIns="91404" bIns="45702" anchor="b"/>
          <a:lstStyle>
            <a:lvl1pPr>
              <a:defRPr sz="1000">
                <a:solidFill>
                  <a:schemeClr val="tx2"/>
                </a:solidFill>
              </a:defRPr>
            </a:lvl1pPr>
          </a:lstStyle>
          <a:p>
            <a:r>
              <a:rPr lang="en-US" smtClean="0"/>
              <a:t>Séminaire annuel du GREThA</a:t>
            </a:r>
            <a:endParaRPr lang="fr-FR"/>
          </a:p>
        </p:txBody>
      </p:sp>
      <p:sp>
        <p:nvSpPr>
          <p:cNvPr id="6" name="Espace réservé du numéro de diapositive 5"/>
          <p:cNvSpPr>
            <a:spLocks noGrp="1"/>
          </p:cNvSpPr>
          <p:nvPr>
            <p:ph type="sldNum" sz="quarter" idx="12"/>
          </p:nvPr>
        </p:nvSpPr>
        <p:spPr>
          <a:xfrm>
            <a:off x="0" y="6553200"/>
            <a:ext cx="457200" cy="304800"/>
          </a:xfrm>
          <a:prstGeom prst="rect">
            <a:avLst/>
          </a:prstGeom>
        </p:spPr>
        <p:txBody>
          <a:bodyPr lIns="91404" tIns="45702" rIns="91404" bIns="45702" anchor="ctr"/>
          <a:lstStyle>
            <a:lvl1pPr algn="ctr">
              <a:defRPr sz="900">
                <a:solidFill>
                  <a:srgbClr val="009DE0"/>
                </a:solidFill>
              </a:defRPr>
            </a:lvl1pPr>
          </a:lstStyle>
          <a:p>
            <a:fld id="{DCE37727-CC04-7A46-938D-2CCFF056F773}" type="slidenum">
              <a:rPr lang="fr-FR" smtClean="0"/>
              <a:pPr/>
              <a:t>‹N°›</a:t>
            </a:fld>
            <a:endParaRPr lang="fr-FR"/>
          </a:p>
        </p:txBody>
      </p:sp>
      <p:pic>
        <p:nvPicPr>
          <p:cNvPr id="8" name="Image 7"/>
          <p:cNvPicPr>
            <a:picLocks noChangeAspect="1"/>
          </p:cNvPicPr>
          <p:nvPr userDrawn="1"/>
        </p:nvPicPr>
        <p:blipFill>
          <a:blip r:embed="rId2"/>
          <a:stretch>
            <a:fillRect/>
          </a:stretch>
        </p:blipFill>
        <p:spPr>
          <a:xfrm>
            <a:off x="8690607" y="6404607"/>
            <a:ext cx="466094" cy="466094"/>
          </a:xfrm>
          <a:prstGeom prst="rect">
            <a:avLst/>
          </a:prstGeom>
        </p:spPr>
      </p:pic>
      <p:cxnSp>
        <p:nvCxnSpPr>
          <p:cNvPr id="10" name="Connecteur droit 9"/>
          <p:cNvCxnSpPr/>
          <p:nvPr userDrawn="1"/>
        </p:nvCxnSpPr>
        <p:spPr>
          <a:xfrm flipV="1">
            <a:off x="3001435" y="6653212"/>
            <a:ext cx="97367" cy="204788"/>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0069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261534"/>
            <a:ext cx="4038600" cy="4864630"/>
          </a:xfrm>
        </p:spPr>
        <p:txBody>
          <a:bodyPr/>
          <a:lstStyle>
            <a:lvl1pPr marL="342766" indent="-342766">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61534"/>
            <a:ext cx="4038600" cy="4864629"/>
          </a:xfrm>
        </p:spPr>
        <p:txBody>
          <a:bodyPr/>
          <a:lstStyle>
            <a:lvl1pPr marL="342766" indent="-342766">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Rogner un rectangle à un seul coin 8"/>
          <p:cNvSpPr/>
          <p:nvPr userDrawn="1"/>
        </p:nvSpPr>
        <p:spPr>
          <a:xfrm>
            <a:off x="0" y="0"/>
            <a:ext cx="9156701" cy="913639"/>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fr-FR"/>
          </a:p>
        </p:txBody>
      </p:sp>
      <p:sp>
        <p:nvSpPr>
          <p:cNvPr id="10" name="Titre 1"/>
          <p:cNvSpPr>
            <a:spLocks noGrp="1"/>
          </p:cNvSpPr>
          <p:nvPr>
            <p:ph type="title"/>
          </p:nvPr>
        </p:nvSpPr>
        <p:spPr>
          <a:xfrm>
            <a:off x="0" y="0"/>
            <a:ext cx="8686800" cy="913638"/>
          </a:xfrm>
        </p:spPr>
        <p:txBody>
          <a:bodyPr lIns="359858">
            <a:normAutofit/>
          </a:bodyPr>
          <a:lstStyle>
            <a:lvl1pPr>
              <a:defRPr sz="2800">
                <a:solidFill>
                  <a:srgbClr val="FFFFFF"/>
                </a:solidFill>
              </a:defRPr>
            </a:lvl1pPr>
          </a:lstStyle>
          <a:p>
            <a:r>
              <a:rPr lang="fr-FR" dirty="0" smtClean="0"/>
              <a:t>Cliquez et modifiez le titre</a:t>
            </a:r>
            <a:endParaRPr lang="fr-FR" dirty="0"/>
          </a:p>
        </p:txBody>
      </p:sp>
      <p:pic>
        <p:nvPicPr>
          <p:cNvPr id="14" name="Image 13"/>
          <p:cNvPicPr>
            <a:picLocks noChangeAspect="1"/>
          </p:cNvPicPr>
          <p:nvPr userDrawn="1"/>
        </p:nvPicPr>
        <p:blipFill>
          <a:blip r:embed="rId2"/>
          <a:stretch>
            <a:fillRect/>
          </a:stretch>
        </p:blipFill>
        <p:spPr>
          <a:xfrm>
            <a:off x="8690607" y="6404607"/>
            <a:ext cx="466094" cy="466094"/>
          </a:xfrm>
          <a:prstGeom prst="rect">
            <a:avLst/>
          </a:prstGeom>
        </p:spPr>
      </p:pic>
      <p:sp>
        <p:nvSpPr>
          <p:cNvPr id="16" name="Espace réservé de la date 3"/>
          <p:cNvSpPr>
            <a:spLocks noGrp="1"/>
          </p:cNvSpPr>
          <p:nvPr>
            <p:ph type="dt" sz="half" idx="10"/>
          </p:nvPr>
        </p:nvSpPr>
        <p:spPr>
          <a:xfrm>
            <a:off x="901702" y="6654802"/>
            <a:ext cx="2133600" cy="206375"/>
          </a:xfrm>
          <a:prstGeom prst="rect">
            <a:avLst/>
          </a:prstGeom>
        </p:spPr>
        <p:txBody>
          <a:bodyPr lIns="91404" tIns="45702" rIns="91404" bIns="45702" anchor="b"/>
          <a:lstStyle>
            <a:lvl1pPr algn="r">
              <a:defRPr sz="1000">
                <a:solidFill>
                  <a:schemeClr val="tx2"/>
                </a:solidFill>
              </a:defRPr>
            </a:lvl1pPr>
          </a:lstStyle>
          <a:p>
            <a:r>
              <a:rPr lang="fr-FR" smtClean="0"/>
              <a:t>20/12/2018</a:t>
            </a:r>
            <a:endParaRPr lang="fr-FR" dirty="0"/>
          </a:p>
        </p:txBody>
      </p:sp>
      <p:sp>
        <p:nvSpPr>
          <p:cNvPr id="17" name="Espace réservé du pied de page 4"/>
          <p:cNvSpPr>
            <a:spLocks noGrp="1"/>
          </p:cNvSpPr>
          <p:nvPr>
            <p:ph type="ftr" sz="quarter" idx="11"/>
          </p:nvPr>
        </p:nvSpPr>
        <p:spPr>
          <a:xfrm>
            <a:off x="3039530" y="6654802"/>
            <a:ext cx="5257800" cy="206375"/>
          </a:xfrm>
          <a:prstGeom prst="rect">
            <a:avLst/>
          </a:prstGeom>
        </p:spPr>
        <p:txBody>
          <a:bodyPr lIns="91404" tIns="45702" rIns="91404" bIns="45702" anchor="b"/>
          <a:lstStyle>
            <a:lvl1pPr>
              <a:defRPr sz="1000">
                <a:solidFill>
                  <a:schemeClr val="tx2"/>
                </a:solidFill>
              </a:defRPr>
            </a:lvl1pPr>
          </a:lstStyle>
          <a:p>
            <a:r>
              <a:rPr lang="en-US" smtClean="0"/>
              <a:t>Séminaire annuel du GREThA</a:t>
            </a:r>
            <a:endParaRPr lang="fr-FR"/>
          </a:p>
        </p:txBody>
      </p:sp>
      <p:sp>
        <p:nvSpPr>
          <p:cNvPr id="18" name="Espace réservé du numéro de diapositive 5"/>
          <p:cNvSpPr>
            <a:spLocks noGrp="1"/>
          </p:cNvSpPr>
          <p:nvPr>
            <p:ph type="sldNum" sz="quarter" idx="12"/>
          </p:nvPr>
        </p:nvSpPr>
        <p:spPr>
          <a:xfrm>
            <a:off x="0" y="6553200"/>
            <a:ext cx="457200" cy="304800"/>
          </a:xfrm>
          <a:prstGeom prst="rect">
            <a:avLst/>
          </a:prstGeom>
        </p:spPr>
        <p:txBody>
          <a:bodyPr lIns="91404" tIns="45702" rIns="91404" bIns="45702" anchor="ctr"/>
          <a:lstStyle>
            <a:lvl1pPr algn="ctr">
              <a:defRPr sz="900">
                <a:solidFill>
                  <a:srgbClr val="009DE0"/>
                </a:solidFill>
              </a:defRPr>
            </a:lvl1pPr>
          </a:lstStyle>
          <a:p>
            <a:fld id="{DCE37727-CC04-7A46-938D-2CCFF056F773}" type="slidenum">
              <a:rPr lang="fr-FR" smtClean="0"/>
              <a:pPr/>
              <a:t>‹N°›</a:t>
            </a:fld>
            <a:endParaRPr lang="fr-FR"/>
          </a:p>
        </p:txBody>
      </p:sp>
      <p:cxnSp>
        <p:nvCxnSpPr>
          <p:cNvPr id="19" name="Connecteur droit 18"/>
          <p:cNvCxnSpPr/>
          <p:nvPr userDrawn="1"/>
        </p:nvCxnSpPr>
        <p:spPr>
          <a:xfrm flipV="1">
            <a:off x="3001435" y="6653212"/>
            <a:ext cx="97367" cy="204788"/>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9519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Rectangle 5"/>
          <p:cNvSpPr/>
          <p:nvPr userDrawn="1"/>
        </p:nvSpPr>
        <p:spPr>
          <a:xfrm>
            <a:off x="0" y="0"/>
            <a:ext cx="9144000" cy="5157193"/>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fr-FR"/>
          </a:p>
        </p:txBody>
      </p:sp>
      <p:sp>
        <p:nvSpPr>
          <p:cNvPr id="7" name="ZoneTexte 6"/>
          <p:cNvSpPr txBox="1"/>
          <p:nvPr userDrawn="1"/>
        </p:nvSpPr>
        <p:spPr>
          <a:xfrm>
            <a:off x="429444" y="5759564"/>
            <a:ext cx="6768752" cy="604377"/>
          </a:xfrm>
          <a:prstGeom prst="rect">
            <a:avLst/>
          </a:prstGeom>
          <a:noFill/>
        </p:spPr>
        <p:txBody>
          <a:bodyPr wrap="square" lIns="91404" tIns="45702" rIns="91404" bIns="45702" rtlCol="0">
            <a:spAutoFit/>
          </a:bodyPr>
          <a:lstStyle/>
          <a:p>
            <a:r>
              <a:rPr lang="fr-FR" sz="3200" dirty="0" smtClean="0">
                <a:solidFill>
                  <a:srgbClr val="009DE0"/>
                </a:solidFill>
              </a:rPr>
              <a:t>Chapitre 2</a:t>
            </a:r>
            <a:endParaRPr lang="fr-FR" sz="3200" dirty="0">
              <a:solidFill>
                <a:srgbClr val="009DE0"/>
              </a:solidFill>
            </a:endParaRPr>
          </a:p>
        </p:txBody>
      </p:sp>
      <p:sp>
        <p:nvSpPr>
          <p:cNvPr id="8" name="Triangle isocèle 7"/>
          <p:cNvSpPr/>
          <p:nvPr userDrawn="1"/>
        </p:nvSpPr>
        <p:spPr>
          <a:xfrm rot="10800000">
            <a:off x="0" y="0"/>
            <a:ext cx="9144000" cy="5157192"/>
          </a:xfrm>
          <a:prstGeom prst="triangle">
            <a:avLst>
              <a:gd name="adj" fmla="val 100000"/>
            </a:avLst>
          </a:prstGeom>
          <a:solidFill>
            <a:srgbClr val="443A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fr-FR">
              <a:ln>
                <a:noFill/>
              </a:ln>
            </a:endParaRPr>
          </a:p>
        </p:txBody>
      </p:sp>
      <p:pic>
        <p:nvPicPr>
          <p:cNvPr id="9" name="Image 8" descr="Animationx10.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1492" y="5668746"/>
            <a:ext cx="1977280" cy="794369"/>
          </a:xfrm>
          <a:prstGeom prst="rect">
            <a:avLst/>
          </a:prstGeom>
        </p:spPr>
      </p:pic>
    </p:spTree>
    <p:extLst>
      <p:ext uri="{BB962C8B-B14F-4D97-AF65-F5344CB8AC3E}">
        <p14:creationId xmlns:p14="http://schemas.microsoft.com/office/powerpoint/2010/main" val="12011966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Espace réservé du contenu 3"/>
          <p:cNvPicPr>
            <a:picLocks noChangeAspect="1"/>
          </p:cNvPicPr>
          <p:nvPr userDrawn="1"/>
        </p:nvPicPr>
        <p:blipFill>
          <a:blip r:embed="rId2"/>
          <a:srcRect t="18855" b="18855"/>
          <a:stretch>
            <a:fillRect/>
          </a:stretch>
        </p:blipFill>
        <p:spPr>
          <a:xfrm>
            <a:off x="4174859" y="1308102"/>
            <a:ext cx="4622000" cy="3022601"/>
          </a:xfrm>
          <a:prstGeom prst="rect">
            <a:avLst/>
          </a:prstGeom>
          <a:ln>
            <a:solidFill>
              <a:srgbClr val="009DE0"/>
            </a:solidFill>
          </a:ln>
        </p:spPr>
      </p:pic>
      <p:sp>
        <p:nvSpPr>
          <p:cNvPr id="5" name="Triangle rectangle 4"/>
          <p:cNvSpPr/>
          <p:nvPr userDrawn="1"/>
        </p:nvSpPr>
        <p:spPr>
          <a:xfrm flipH="1">
            <a:off x="7980618" y="3597544"/>
            <a:ext cx="816241" cy="7331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fr-FR"/>
          </a:p>
        </p:txBody>
      </p:sp>
      <p:sp>
        <p:nvSpPr>
          <p:cNvPr id="6" name="Rectangle 5"/>
          <p:cNvSpPr/>
          <p:nvPr userDrawn="1"/>
        </p:nvSpPr>
        <p:spPr>
          <a:xfrm>
            <a:off x="6796063" y="4390892"/>
            <a:ext cx="2000796" cy="276963"/>
          </a:xfrm>
          <a:prstGeom prst="rect">
            <a:avLst/>
          </a:prstGeom>
        </p:spPr>
        <p:txBody>
          <a:bodyPr wrap="none" lIns="91404" tIns="45702" rIns="91404" bIns="45702">
            <a:spAutoFit/>
          </a:bodyPr>
          <a:lstStyle/>
          <a:p>
            <a:pPr algn="r"/>
            <a:r>
              <a:rPr lang="fr-FR" sz="1200" baseline="30000" dirty="0" err="1"/>
              <a:t>reptiumende</a:t>
            </a:r>
            <a:r>
              <a:rPr lang="fr-FR" sz="1200" baseline="30000" dirty="0"/>
              <a:t> </a:t>
            </a:r>
            <a:r>
              <a:rPr lang="fr-FR" sz="1200" baseline="30000" dirty="0" err="1"/>
              <a:t>re</a:t>
            </a:r>
            <a:r>
              <a:rPr lang="fr-FR" sz="1200" baseline="30000" dirty="0"/>
              <a:t> </a:t>
            </a:r>
            <a:r>
              <a:rPr lang="fr-FR" sz="1200" baseline="30000" dirty="0" err="1"/>
              <a:t>omnisinis</a:t>
            </a:r>
            <a:r>
              <a:rPr lang="fr-FR" sz="1200" baseline="30000" dirty="0"/>
              <a:t> </a:t>
            </a:r>
            <a:r>
              <a:rPr lang="fr-FR" sz="1200" baseline="30000" dirty="0" err="1"/>
              <a:t>dolori</a:t>
            </a:r>
            <a:r>
              <a:rPr lang="fr-FR" sz="1200" baseline="30000" dirty="0"/>
              <a:t> </a:t>
            </a:r>
            <a:r>
              <a:rPr lang="fr-FR" sz="1200" baseline="30000" dirty="0" err="1"/>
              <a:t>blaccup</a:t>
            </a:r>
            <a:endParaRPr lang="fr-FR" sz="1200" dirty="0"/>
          </a:p>
        </p:txBody>
      </p:sp>
      <p:sp>
        <p:nvSpPr>
          <p:cNvPr id="7" name="ZoneTexte 6"/>
          <p:cNvSpPr txBox="1"/>
          <p:nvPr userDrawn="1"/>
        </p:nvSpPr>
        <p:spPr>
          <a:xfrm>
            <a:off x="4174859" y="4795579"/>
            <a:ext cx="4545800" cy="1462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04" tIns="280690" rIns="91404" bIns="45702" rtlCol="0">
            <a:noAutofit/>
          </a:bodyPr>
          <a:lstStyle/>
          <a:p>
            <a:pPr>
              <a:buSzPct val="90000"/>
            </a:pPr>
            <a:r>
              <a:rPr lang="fr-FR" baseline="30000" dirty="0" err="1">
                <a:solidFill>
                  <a:srgbClr val="FFFFFF"/>
                </a:solidFill>
              </a:rPr>
              <a:t>Itas</a:t>
            </a:r>
            <a:r>
              <a:rPr lang="fr-FR" baseline="30000" dirty="0">
                <a:solidFill>
                  <a:srgbClr val="FFFFFF"/>
                </a:solidFill>
              </a:rPr>
              <a:t> </a:t>
            </a:r>
            <a:r>
              <a:rPr lang="fr-FR" baseline="30000" dirty="0" err="1">
                <a:solidFill>
                  <a:srgbClr val="FFFFFF"/>
                </a:solidFill>
              </a:rPr>
              <a:t>eaquis</a:t>
            </a:r>
            <a:r>
              <a:rPr lang="fr-FR" baseline="30000" dirty="0">
                <a:solidFill>
                  <a:srgbClr val="FFFFFF"/>
                </a:solidFill>
              </a:rPr>
              <a:t> et </a:t>
            </a:r>
            <a:r>
              <a:rPr lang="fr-FR" b="1" baseline="30000" dirty="0" err="1">
                <a:solidFill>
                  <a:srgbClr val="FFFFFF"/>
                </a:solidFill>
              </a:rPr>
              <a:t>excerferum</a:t>
            </a:r>
            <a:r>
              <a:rPr lang="fr-FR" b="1" baseline="30000" dirty="0">
                <a:solidFill>
                  <a:srgbClr val="FFFFFF"/>
                </a:solidFill>
              </a:rPr>
              <a:t> </a:t>
            </a:r>
            <a:r>
              <a:rPr lang="fr-FR" b="1" baseline="30000" dirty="0" err="1">
                <a:solidFill>
                  <a:srgbClr val="FFFFFF"/>
                </a:solidFill>
              </a:rPr>
              <a:t>nuscien</a:t>
            </a:r>
            <a:r>
              <a:rPr lang="fr-FR" b="1" baseline="30000" dirty="0">
                <a:solidFill>
                  <a:srgbClr val="FFFFFF"/>
                </a:solidFill>
              </a:rPr>
              <a:t> </a:t>
            </a:r>
            <a:r>
              <a:rPr lang="fr-FR" baseline="30000" dirty="0" err="1">
                <a:solidFill>
                  <a:srgbClr val="FFFFFF"/>
                </a:solidFill>
              </a:rPr>
              <a:t>ditione</a:t>
            </a:r>
            <a:r>
              <a:rPr lang="fr-FR" baseline="30000" dirty="0">
                <a:solidFill>
                  <a:srgbClr val="FFFFFF"/>
                </a:solidFill>
              </a:rPr>
              <a:t> </a:t>
            </a:r>
            <a:r>
              <a:rPr lang="fr-FR" baseline="30000" dirty="0" err="1">
                <a:solidFill>
                  <a:srgbClr val="FFFFFF"/>
                </a:solidFill>
              </a:rPr>
              <a:t>dic</a:t>
            </a:r>
            <a:r>
              <a:rPr lang="fr-FR" baseline="30000" dirty="0">
                <a:solidFill>
                  <a:srgbClr val="FFFFFF"/>
                </a:solidFill>
              </a:rPr>
              <a:t> tem </a:t>
            </a:r>
            <a:r>
              <a:rPr lang="fr-FR" baseline="30000" dirty="0" err="1">
                <a:solidFill>
                  <a:srgbClr val="FFFFFF"/>
                </a:solidFill>
              </a:rPr>
              <a:t>hiciliciist</a:t>
            </a:r>
            <a:r>
              <a:rPr lang="fr-FR" baseline="30000" dirty="0">
                <a:solidFill>
                  <a:srgbClr val="FFFFFF"/>
                </a:solidFill>
              </a:rPr>
              <a:t>, con rem </a:t>
            </a:r>
            <a:r>
              <a:rPr lang="fr-FR" baseline="30000" dirty="0" err="1">
                <a:solidFill>
                  <a:srgbClr val="FFFFFF"/>
                </a:solidFill>
              </a:rPr>
              <a:t>aut</a:t>
            </a:r>
            <a:r>
              <a:rPr lang="fr-FR" baseline="30000" dirty="0">
                <a:solidFill>
                  <a:srgbClr val="FFFFFF"/>
                </a:solidFill>
              </a:rPr>
              <a:t> </a:t>
            </a:r>
            <a:r>
              <a:rPr lang="fr-FR" baseline="30000" dirty="0" err="1">
                <a:solidFill>
                  <a:srgbClr val="FFFFFF"/>
                </a:solidFill>
              </a:rPr>
              <a:t>volest</a:t>
            </a:r>
            <a:r>
              <a:rPr lang="fr-FR" baseline="30000" dirty="0">
                <a:solidFill>
                  <a:srgbClr val="FFFFFF"/>
                </a:solidFill>
              </a:rPr>
              <a:t>, </a:t>
            </a:r>
            <a:r>
              <a:rPr lang="fr-FR" baseline="30000" dirty="0" err="1">
                <a:solidFill>
                  <a:srgbClr val="FFFFFF"/>
                </a:solidFill>
              </a:rPr>
              <a:t>sedi</a:t>
            </a:r>
            <a:r>
              <a:rPr lang="fr-FR" baseline="30000" dirty="0">
                <a:solidFill>
                  <a:srgbClr val="FFFFFF"/>
                </a:solidFill>
              </a:rPr>
              <a:t> doles </a:t>
            </a:r>
            <a:r>
              <a:rPr lang="fr-FR" baseline="30000" dirty="0" err="1">
                <a:solidFill>
                  <a:srgbClr val="FFFFFF"/>
                </a:solidFill>
              </a:rPr>
              <a:t>erro</a:t>
            </a:r>
            <a:r>
              <a:rPr lang="fr-FR" baseline="30000" dirty="0">
                <a:solidFill>
                  <a:srgbClr val="FFFFFF"/>
                </a:solidFill>
              </a:rPr>
              <a:t> te sa </a:t>
            </a:r>
            <a:r>
              <a:rPr lang="fr-FR" baseline="30000" dirty="0" err="1">
                <a:solidFill>
                  <a:srgbClr val="FFFFFF"/>
                </a:solidFill>
              </a:rPr>
              <a:t>sam</a:t>
            </a:r>
            <a:r>
              <a:rPr lang="fr-FR" baseline="30000" dirty="0">
                <a:solidFill>
                  <a:srgbClr val="FFFFFF"/>
                </a:solidFill>
              </a:rPr>
              <a:t> </a:t>
            </a:r>
            <a:r>
              <a:rPr lang="fr-FR" baseline="30000" dirty="0" err="1">
                <a:solidFill>
                  <a:srgbClr val="FFFFFF"/>
                </a:solidFill>
              </a:rPr>
              <a:t>volum</a:t>
            </a:r>
            <a:r>
              <a:rPr lang="fr-FR" baseline="30000" dirty="0">
                <a:solidFill>
                  <a:srgbClr val="FFFFFF"/>
                </a:solidFill>
              </a:rPr>
              <a:t> </a:t>
            </a:r>
            <a:r>
              <a:rPr lang="fr-FR" baseline="30000" dirty="0" err="1">
                <a:solidFill>
                  <a:srgbClr val="FFFFFF"/>
                </a:solidFill>
              </a:rPr>
              <a:t>dolumqui</a:t>
            </a:r>
            <a:r>
              <a:rPr lang="fr-FR" baseline="30000" dirty="0">
                <a:solidFill>
                  <a:srgbClr val="FFFFFF"/>
                </a:solidFill>
              </a:rPr>
              <a:t> </a:t>
            </a:r>
            <a:r>
              <a:rPr lang="fr-FR" baseline="30000" dirty="0" err="1">
                <a:solidFill>
                  <a:srgbClr val="FFFFFF"/>
                </a:solidFill>
              </a:rPr>
              <a:t>aceprae</a:t>
            </a:r>
            <a:r>
              <a:rPr lang="fr-FR" baseline="30000" dirty="0">
                <a:solidFill>
                  <a:srgbClr val="FFFFFF"/>
                </a:solidFill>
              </a:rPr>
              <a:t> </a:t>
            </a:r>
            <a:r>
              <a:rPr lang="fr-FR" baseline="30000" dirty="0" err="1">
                <a:solidFill>
                  <a:srgbClr val="FFFFFF"/>
                </a:solidFill>
              </a:rPr>
              <a:t>eicipsa</a:t>
            </a:r>
            <a:r>
              <a:rPr lang="fr-FR" baseline="30000" dirty="0">
                <a:solidFill>
                  <a:srgbClr val="FFFFFF"/>
                </a:solidFill>
              </a:rPr>
              <a:t> </a:t>
            </a:r>
            <a:r>
              <a:rPr lang="fr-FR" baseline="30000" dirty="0" err="1" smtClean="0">
                <a:solidFill>
                  <a:srgbClr val="FFFFFF"/>
                </a:solidFill>
              </a:rPr>
              <a:t>pelesequod</a:t>
            </a:r>
            <a:endParaRPr lang="fr-FR" baseline="30000" dirty="0">
              <a:solidFill>
                <a:srgbClr val="FFFFFF"/>
              </a:solidFill>
            </a:endParaRPr>
          </a:p>
        </p:txBody>
      </p:sp>
      <p:sp>
        <p:nvSpPr>
          <p:cNvPr id="8" name="Espace réservé du contenu 2"/>
          <p:cNvSpPr txBox="1">
            <a:spLocks/>
          </p:cNvSpPr>
          <p:nvPr userDrawn="1"/>
        </p:nvSpPr>
        <p:spPr>
          <a:xfrm>
            <a:off x="4064709" y="4648519"/>
            <a:ext cx="934850" cy="294122"/>
          </a:xfrm>
          <a:prstGeom prst="rect">
            <a:avLst/>
          </a:prstGeom>
          <a:solidFill>
            <a:srgbClr val="FFFFFF"/>
          </a:solidFill>
          <a:ln w="6350" cap="flat" cmpd="sng" algn="ctr">
            <a:solidFill>
              <a:schemeClr val="accent1"/>
            </a:solidFill>
            <a:prstDash val="solid"/>
          </a:ln>
        </p:spPr>
        <p:style>
          <a:lnRef idx="2">
            <a:schemeClr val="dk1">
              <a:shade val="50000"/>
            </a:schemeClr>
          </a:lnRef>
          <a:fillRef idx="1">
            <a:schemeClr val="dk1"/>
          </a:fillRef>
          <a:effectRef idx="0">
            <a:schemeClr val="dk1"/>
          </a:effectRef>
          <a:fontRef idx="minor">
            <a:schemeClr val="lt1"/>
          </a:fontRef>
        </p:style>
        <p:txBody>
          <a:bodyPr lIns="91404" tIns="45702" rIns="91404" bIns="45702"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Lucida Grande"/>
              <a:buNone/>
            </a:pPr>
            <a:r>
              <a:rPr lang="fr-FR" sz="1200" b="1" dirty="0" smtClean="0">
                <a:solidFill>
                  <a:schemeClr val="accent1"/>
                </a:solidFill>
              </a:rPr>
              <a:t>titre</a:t>
            </a:r>
            <a:endParaRPr lang="fr-FR" sz="1200" b="1" dirty="0">
              <a:solidFill>
                <a:schemeClr val="accent1"/>
              </a:solidFill>
            </a:endParaRPr>
          </a:p>
        </p:txBody>
      </p:sp>
      <p:sp>
        <p:nvSpPr>
          <p:cNvPr id="9" name="Espace réservé du contenu 2"/>
          <p:cNvSpPr txBox="1">
            <a:spLocks/>
          </p:cNvSpPr>
          <p:nvPr userDrawn="1"/>
        </p:nvSpPr>
        <p:spPr>
          <a:xfrm>
            <a:off x="4064711" y="1109195"/>
            <a:ext cx="1959241" cy="362838"/>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lIns="91404" tIns="45702" rIns="91404" bIns="45702"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Lucida Grande"/>
              <a:buNone/>
            </a:pPr>
            <a:r>
              <a:rPr lang="fr-FR" sz="1200" b="1" smtClean="0">
                <a:solidFill>
                  <a:srgbClr val="FFFFFF"/>
                </a:solidFill>
              </a:rPr>
              <a:t>titre</a:t>
            </a:r>
            <a:endParaRPr lang="fr-FR" sz="1200" b="1" dirty="0">
              <a:solidFill>
                <a:srgbClr val="FFFFFF"/>
              </a:solidFill>
            </a:endParaRPr>
          </a:p>
        </p:txBody>
      </p:sp>
      <p:sp>
        <p:nvSpPr>
          <p:cNvPr id="10" name="ZoneTexte 9"/>
          <p:cNvSpPr txBox="1"/>
          <p:nvPr userDrawn="1"/>
        </p:nvSpPr>
        <p:spPr>
          <a:xfrm>
            <a:off x="330200" y="1308100"/>
            <a:ext cx="3594100" cy="5096507"/>
          </a:xfrm>
          <a:prstGeom prst="rect">
            <a:avLst/>
          </a:prstGeom>
          <a:noFill/>
          <a:ln>
            <a:solidFill>
              <a:schemeClr val="accent1"/>
            </a:solidFill>
          </a:ln>
        </p:spPr>
        <p:txBody>
          <a:bodyPr wrap="square" lIns="91404" tIns="280690" rIns="91404" bIns="45702" rtlCol="0">
            <a:noAutofit/>
          </a:bodyPr>
          <a:lstStyle/>
          <a:p>
            <a:pPr>
              <a:buSzPct val="90000"/>
            </a:pPr>
            <a:r>
              <a:rPr lang="fr-FR" sz="3200" b="1" baseline="30000" dirty="0" err="1"/>
              <a:t>Itas</a:t>
            </a:r>
            <a:r>
              <a:rPr lang="fr-FR" sz="3200" b="1" baseline="30000" dirty="0"/>
              <a:t> </a:t>
            </a:r>
            <a:r>
              <a:rPr lang="fr-FR" sz="3200" b="1" baseline="30000" dirty="0" err="1"/>
              <a:t>eaquis</a:t>
            </a:r>
            <a:r>
              <a:rPr lang="fr-FR" sz="3200" b="1" baseline="30000" dirty="0"/>
              <a:t> et </a:t>
            </a:r>
            <a:endParaRPr lang="fr-FR" sz="3200" b="1" baseline="30000" dirty="0" smtClean="0"/>
          </a:p>
          <a:p>
            <a:pPr>
              <a:buSzPct val="90000"/>
            </a:pPr>
            <a:r>
              <a:rPr lang="fr-FR" sz="2400" b="1" baseline="30000" dirty="0" err="1" smtClean="0"/>
              <a:t>excerferum</a:t>
            </a:r>
            <a:r>
              <a:rPr lang="fr-FR" sz="2400" b="1" baseline="30000" dirty="0" smtClean="0"/>
              <a:t> </a:t>
            </a:r>
            <a:r>
              <a:rPr lang="fr-FR" sz="2400" b="1" baseline="30000" dirty="0" err="1"/>
              <a:t>nuscien</a:t>
            </a:r>
            <a:r>
              <a:rPr lang="fr-FR" sz="2400" b="1" baseline="30000" dirty="0"/>
              <a:t> </a:t>
            </a:r>
            <a:r>
              <a:rPr lang="fr-FR" sz="2400" baseline="30000" dirty="0" err="1"/>
              <a:t>ditione</a:t>
            </a:r>
            <a:r>
              <a:rPr lang="fr-FR" sz="2400" baseline="30000" dirty="0"/>
              <a:t> </a:t>
            </a:r>
            <a:r>
              <a:rPr lang="fr-FR" sz="2400" baseline="30000" dirty="0" err="1"/>
              <a:t>dic</a:t>
            </a:r>
            <a:r>
              <a:rPr lang="fr-FR" sz="2400" baseline="30000" dirty="0"/>
              <a:t> tem </a:t>
            </a:r>
            <a:r>
              <a:rPr lang="fr-FR" sz="2400" baseline="30000" dirty="0" err="1"/>
              <a:t>hiciliciist</a:t>
            </a:r>
            <a:r>
              <a:rPr lang="fr-FR" sz="2400" baseline="30000" dirty="0"/>
              <a:t>, con rem </a:t>
            </a:r>
            <a:r>
              <a:rPr lang="fr-FR" sz="2400" baseline="30000" dirty="0" err="1"/>
              <a:t>aut</a:t>
            </a:r>
            <a:r>
              <a:rPr lang="fr-FR" sz="2400" baseline="30000" dirty="0"/>
              <a:t> </a:t>
            </a:r>
            <a:r>
              <a:rPr lang="fr-FR" sz="2400" baseline="30000" dirty="0" err="1"/>
              <a:t>volest</a:t>
            </a:r>
            <a:r>
              <a:rPr lang="fr-FR" sz="2400" baseline="30000" dirty="0"/>
              <a:t>, </a:t>
            </a:r>
            <a:r>
              <a:rPr lang="fr-FR" sz="2400" baseline="30000" dirty="0" err="1"/>
              <a:t>sedi</a:t>
            </a:r>
            <a:r>
              <a:rPr lang="fr-FR" sz="2400" baseline="30000" dirty="0"/>
              <a:t> doles </a:t>
            </a:r>
            <a:r>
              <a:rPr lang="fr-FR" sz="2400" baseline="30000" dirty="0" err="1"/>
              <a:t>erro</a:t>
            </a:r>
            <a:r>
              <a:rPr lang="fr-FR" sz="2400" baseline="30000" dirty="0"/>
              <a:t> te sa </a:t>
            </a:r>
            <a:r>
              <a:rPr lang="fr-FR" sz="2400" baseline="30000" dirty="0" err="1"/>
              <a:t>sam</a:t>
            </a:r>
            <a:r>
              <a:rPr lang="fr-FR" sz="2400" baseline="30000" dirty="0"/>
              <a:t> </a:t>
            </a:r>
            <a:r>
              <a:rPr lang="fr-FR" sz="2400" baseline="30000" dirty="0" err="1"/>
              <a:t>volum</a:t>
            </a:r>
            <a:r>
              <a:rPr lang="fr-FR" sz="2400" baseline="30000" dirty="0"/>
              <a:t> </a:t>
            </a:r>
            <a:r>
              <a:rPr lang="fr-FR" sz="2400" baseline="30000" dirty="0" err="1"/>
              <a:t>dolumqui</a:t>
            </a:r>
            <a:r>
              <a:rPr lang="fr-FR" sz="2400" baseline="30000" dirty="0"/>
              <a:t> </a:t>
            </a:r>
            <a:r>
              <a:rPr lang="fr-FR" sz="2400" baseline="30000" dirty="0" err="1"/>
              <a:t>aceprae</a:t>
            </a:r>
            <a:r>
              <a:rPr lang="fr-FR" sz="2400" baseline="30000" dirty="0"/>
              <a:t> </a:t>
            </a:r>
            <a:r>
              <a:rPr lang="fr-FR" sz="2400" baseline="30000" dirty="0" err="1"/>
              <a:t>eicipsa</a:t>
            </a:r>
            <a:r>
              <a:rPr lang="fr-FR" sz="2400" baseline="30000" dirty="0"/>
              <a:t> </a:t>
            </a:r>
            <a:r>
              <a:rPr lang="fr-FR" sz="2400" baseline="30000" dirty="0" err="1"/>
              <a:t>pelesequod</a:t>
            </a:r>
            <a:r>
              <a:rPr lang="fr-FR" sz="2400" baseline="30000" dirty="0"/>
              <a:t> que cum </a:t>
            </a:r>
            <a:r>
              <a:rPr lang="fr-FR" sz="2400" baseline="30000" dirty="0" err="1"/>
              <a:t>hicieni</a:t>
            </a:r>
            <a:r>
              <a:rPr lang="fr-FR" sz="2400" baseline="30000" dirty="0"/>
              <a:t> </a:t>
            </a:r>
            <a:r>
              <a:rPr lang="fr-FR" sz="2400" baseline="30000" dirty="0" err="1"/>
              <a:t>hillant</a:t>
            </a:r>
            <a:r>
              <a:rPr lang="fr-FR" sz="2400" baseline="30000" dirty="0"/>
              <a:t> </a:t>
            </a:r>
            <a:r>
              <a:rPr lang="fr-FR" sz="2400" baseline="30000" dirty="0" err="1"/>
              <a:t>endi</a:t>
            </a:r>
            <a:r>
              <a:rPr lang="fr-FR" sz="2400" baseline="30000" dirty="0"/>
              <a:t> </a:t>
            </a:r>
            <a:r>
              <a:rPr lang="fr-FR" sz="2400" baseline="30000" dirty="0" err="1"/>
              <a:t>consequ</a:t>
            </a:r>
            <a:r>
              <a:rPr lang="fr-FR" sz="2400" baseline="30000" dirty="0"/>
              <a:t> </a:t>
            </a:r>
            <a:r>
              <a:rPr lang="fr-FR" sz="2400" baseline="30000" dirty="0" err="1"/>
              <a:t>iduciet</a:t>
            </a:r>
            <a:r>
              <a:rPr lang="fr-FR" sz="2400" baseline="30000" dirty="0"/>
              <a:t> ut </a:t>
            </a:r>
            <a:r>
              <a:rPr lang="fr-FR" sz="2400" baseline="30000" dirty="0" err="1"/>
              <a:t>lab</a:t>
            </a:r>
            <a:r>
              <a:rPr lang="fr-FR" sz="2400" baseline="30000" dirty="0"/>
              <a:t> </a:t>
            </a:r>
            <a:r>
              <a:rPr lang="fr-FR" sz="2400" baseline="30000" dirty="0" err="1"/>
              <a:t>int</a:t>
            </a:r>
            <a:r>
              <a:rPr lang="fr-FR" sz="2400" baseline="30000" dirty="0"/>
              <a:t>.</a:t>
            </a:r>
          </a:p>
          <a:p>
            <a:pPr marL="180904" indent="-165036">
              <a:buClr>
                <a:schemeClr val="accent6"/>
              </a:buClr>
              <a:buSzPct val="50000"/>
              <a:buFont typeface="Arial" panose="020B0604020202020204" pitchFamily="34" charset="0"/>
              <a:buChar char="›"/>
            </a:pPr>
            <a:r>
              <a:rPr lang="fr-FR" sz="2400" baseline="30000" dirty="0" err="1"/>
              <a:t>Ficiunt</a:t>
            </a:r>
            <a:r>
              <a:rPr lang="fr-FR" sz="2400" baseline="30000" dirty="0"/>
              <a:t> </a:t>
            </a:r>
            <a:r>
              <a:rPr lang="fr-FR" sz="2400" baseline="30000" dirty="0" err="1"/>
              <a:t>dolupta</a:t>
            </a:r>
            <a:r>
              <a:rPr lang="fr-FR" sz="2400" baseline="30000" dirty="0"/>
              <a:t> </a:t>
            </a:r>
            <a:r>
              <a:rPr lang="fr-FR" sz="2400" baseline="30000" dirty="0" err="1"/>
              <a:t>cone</a:t>
            </a:r>
            <a:r>
              <a:rPr lang="fr-FR" sz="2400" baseline="30000" dirty="0"/>
              <a:t> </a:t>
            </a:r>
            <a:r>
              <a:rPr lang="fr-FR" sz="2400" baseline="30000" dirty="0" err="1"/>
              <a:t>poris</a:t>
            </a:r>
            <a:r>
              <a:rPr lang="fr-FR" sz="2400" baseline="30000" dirty="0"/>
              <a:t> </a:t>
            </a:r>
            <a:r>
              <a:rPr lang="fr-FR" sz="2400" baseline="30000" dirty="0" err="1"/>
              <a:t>autaquu</a:t>
            </a:r>
            <a:r>
              <a:rPr lang="fr-FR" sz="2400" baseline="30000" dirty="0"/>
              <a:t> </a:t>
            </a:r>
            <a:r>
              <a:rPr lang="fr-FR" sz="2400" baseline="30000" dirty="0" err="1"/>
              <a:t>ndamus</a:t>
            </a:r>
            <a:r>
              <a:rPr lang="fr-FR" sz="2400" baseline="30000" dirty="0"/>
              <a:t>, </a:t>
            </a:r>
            <a:r>
              <a:rPr lang="fr-FR" sz="2400" baseline="30000" dirty="0" err="1"/>
              <a:t>cusciisque</a:t>
            </a:r>
            <a:r>
              <a:rPr lang="fr-FR" sz="2400" baseline="30000" dirty="0"/>
              <a:t> mo tem </a:t>
            </a:r>
            <a:r>
              <a:rPr lang="fr-FR" sz="2400" baseline="30000" dirty="0" err="1"/>
              <a:t>aut</a:t>
            </a:r>
            <a:r>
              <a:rPr lang="fr-FR" sz="2400" baseline="30000" dirty="0"/>
              <a:t> ut </a:t>
            </a:r>
            <a:r>
              <a:rPr lang="fr-FR" sz="2400" baseline="30000" dirty="0" err="1"/>
              <a:t>fugitin</a:t>
            </a:r>
            <a:r>
              <a:rPr lang="fr-FR" sz="2400" baseline="30000" dirty="0"/>
              <a:t> </a:t>
            </a:r>
            <a:r>
              <a:rPr lang="fr-FR" sz="2400" baseline="30000" dirty="0" err="1"/>
              <a:t>ullit</a:t>
            </a:r>
            <a:r>
              <a:rPr lang="fr-FR" sz="2400" baseline="30000" dirty="0"/>
              <a:t>, </a:t>
            </a:r>
            <a:r>
              <a:rPr lang="fr-FR" sz="2400" baseline="30000" dirty="0" err="1" smtClean="0"/>
              <a:t>iliquo</a:t>
            </a:r>
            <a:endParaRPr lang="fr-FR" sz="2400" baseline="30000" dirty="0"/>
          </a:p>
          <a:p>
            <a:pPr marL="180904" indent="-165036">
              <a:buClr>
                <a:schemeClr val="accent6"/>
              </a:buClr>
              <a:buSzPct val="50000"/>
              <a:buFont typeface="Arial" panose="020B0604020202020204" pitchFamily="34" charset="0"/>
              <a:buChar char="›"/>
            </a:pPr>
            <a:r>
              <a:rPr lang="fr-FR" sz="2400" baseline="30000" dirty="0" err="1" smtClean="0"/>
              <a:t>omnis</a:t>
            </a:r>
            <a:r>
              <a:rPr lang="fr-FR" sz="2400" baseline="30000" dirty="0" smtClean="0"/>
              <a:t> </a:t>
            </a:r>
            <a:r>
              <a:rPr lang="fr-FR" sz="2400" baseline="30000" dirty="0" err="1"/>
              <a:t>dolles</a:t>
            </a:r>
            <a:r>
              <a:rPr lang="fr-FR" sz="2400" baseline="30000" dirty="0"/>
              <a:t> </a:t>
            </a:r>
            <a:r>
              <a:rPr lang="fr-FR" sz="2400" baseline="30000" dirty="0" err="1"/>
              <a:t>diorumquam</a:t>
            </a:r>
            <a:r>
              <a:rPr lang="fr-FR" sz="2400" baseline="30000" dirty="0"/>
              <a:t>, </a:t>
            </a:r>
            <a:r>
              <a:rPr lang="fr-FR" sz="2400" baseline="30000" dirty="0" err="1"/>
              <a:t>ius</a:t>
            </a:r>
            <a:r>
              <a:rPr lang="fr-FR" sz="2400" baseline="30000" dirty="0"/>
              <a:t> </a:t>
            </a:r>
            <a:r>
              <a:rPr lang="fr-FR" sz="2400" baseline="30000" dirty="0" err="1"/>
              <a:t>sinvers</a:t>
            </a:r>
            <a:r>
              <a:rPr lang="fr-FR" sz="2400" baseline="30000" dirty="0"/>
              <a:t> </a:t>
            </a:r>
            <a:r>
              <a:rPr lang="fr-FR" sz="2400" baseline="30000" dirty="0" err="1"/>
              <a:t>pelitia</a:t>
            </a:r>
            <a:r>
              <a:rPr lang="fr-FR" sz="2400" baseline="30000" dirty="0"/>
              <a:t> quo </a:t>
            </a:r>
            <a:r>
              <a:rPr lang="fr-FR" sz="2400" baseline="30000" dirty="0" err="1"/>
              <a:t>ea</a:t>
            </a:r>
            <a:r>
              <a:rPr lang="fr-FR" sz="2400" baseline="30000" dirty="0"/>
              <a:t> </a:t>
            </a:r>
            <a:r>
              <a:rPr lang="fr-FR" sz="2400" baseline="30000" dirty="0" err="1"/>
              <a:t>nam</a:t>
            </a:r>
            <a:r>
              <a:rPr lang="fr-FR" sz="2400" baseline="30000" dirty="0"/>
              <a:t> </a:t>
            </a:r>
            <a:r>
              <a:rPr lang="fr-FR" sz="2400" baseline="30000" dirty="0" err="1"/>
              <a:t>repudit</a:t>
            </a:r>
            <a:r>
              <a:rPr lang="fr-FR" sz="2400" baseline="30000" dirty="0"/>
              <a:t> </a:t>
            </a:r>
            <a:r>
              <a:rPr lang="fr-FR" sz="2400" baseline="30000" dirty="0" err="1"/>
              <a:t>atisciam</a:t>
            </a:r>
            <a:r>
              <a:rPr lang="fr-FR" sz="2400" baseline="30000" dirty="0"/>
              <a:t> </a:t>
            </a:r>
            <a:r>
              <a:rPr lang="fr-FR" sz="2400" baseline="30000" dirty="0" err="1"/>
              <a:t>expera</a:t>
            </a:r>
            <a:r>
              <a:rPr lang="fr-FR" sz="2400" baseline="30000" dirty="0"/>
              <a:t> </a:t>
            </a:r>
            <a:r>
              <a:rPr lang="fr-FR" sz="2400" baseline="30000" dirty="0" err="1" smtClean="0"/>
              <a:t>iliciae</a:t>
            </a:r>
            <a:r>
              <a:rPr lang="fr-FR" sz="2400" baseline="30000" dirty="0" smtClean="0"/>
              <a:t> </a:t>
            </a:r>
            <a:r>
              <a:rPr lang="fr-FR" sz="2400" baseline="30000" dirty="0" err="1" smtClean="0"/>
              <a:t>cepernat</a:t>
            </a:r>
            <a:r>
              <a:rPr lang="fr-FR" sz="2400" baseline="30000" dirty="0" smtClean="0"/>
              <a:t> </a:t>
            </a:r>
            <a:r>
              <a:rPr lang="fr-FR" sz="2400" baseline="30000" dirty="0" err="1" smtClean="0"/>
              <a:t>fugitas</a:t>
            </a:r>
            <a:r>
              <a:rPr lang="fr-FR" sz="2400" baseline="30000" dirty="0" smtClean="0"/>
              <a:t> sa </a:t>
            </a:r>
            <a:r>
              <a:rPr lang="fr-FR" sz="2400" baseline="30000" dirty="0" err="1" smtClean="0"/>
              <a:t>conse</a:t>
            </a:r>
            <a:r>
              <a:rPr lang="fr-FR" sz="2400" baseline="30000" dirty="0" smtClean="0"/>
              <a:t> </a:t>
            </a:r>
            <a:r>
              <a:rPr lang="fr-FR" sz="2400" baseline="30000" dirty="0" err="1" smtClean="0"/>
              <a:t>molo</a:t>
            </a:r>
            <a:r>
              <a:rPr lang="fr-FR" sz="2400" baseline="30000" dirty="0" smtClean="0"/>
              <a:t> </a:t>
            </a:r>
            <a:r>
              <a:rPr lang="fr-FR" sz="2400" baseline="30000" dirty="0" err="1" smtClean="0"/>
              <a:t>modi</a:t>
            </a:r>
            <a:r>
              <a:rPr lang="fr-FR" sz="2400" baseline="30000" dirty="0" smtClean="0"/>
              <a:t> </a:t>
            </a:r>
            <a:r>
              <a:rPr lang="fr-FR" sz="2400" baseline="30000" dirty="0" err="1" smtClean="0"/>
              <a:t>berecti</a:t>
            </a:r>
            <a:r>
              <a:rPr lang="fr-FR" sz="2400" baseline="30000" dirty="0" smtClean="0"/>
              <a:t> tem </a:t>
            </a:r>
            <a:r>
              <a:rPr lang="fr-FR" sz="2400" baseline="30000" dirty="0" err="1" smtClean="0"/>
              <a:t>ius</a:t>
            </a:r>
            <a:r>
              <a:rPr lang="fr-FR" sz="2400" baseline="30000" dirty="0" smtClean="0"/>
              <a:t>, officie </a:t>
            </a:r>
            <a:r>
              <a:rPr lang="fr-FR" sz="2400" baseline="30000" dirty="0" err="1" smtClean="0"/>
              <a:t>ndiscipsam</a:t>
            </a:r>
            <a:endParaRPr lang="fr-FR" sz="2400" i="1" dirty="0"/>
          </a:p>
        </p:txBody>
      </p:sp>
      <p:sp>
        <p:nvSpPr>
          <p:cNvPr id="11" name="Rogner un rectangle à un seul coin 10"/>
          <p:cNvSpPr/>
          <p:nvPr userDrawn="1"/>
        </p:nvSpPr>
        <p:spPr>
          <a:xfrm>
            <a:off x="0" y="0"/>
            <a:ext cx="9156701" cy="913639"/>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fr-FR"/>
          </a:p>
        </p:txBody>
      </p:sp>
      <p:sp>
        <p:nvSpPr>
          <p:cNvPr id="12" name="Titre 1"/>
          <p:cNvSpPr>
            <a:spLocks noGrp="1"/>
          </p:cNvSpPr>
          <p:nvPr>
            <p:ph type="title"/>
          </p:nvPr>
        </p:nvSpPr>
        <p:spPr>
          <a:xfrm>
            <a:off x="0" y="0"/>
            <a:ext cx="8686800" cy="913638"/>
          </a:xfrm>
        </p:spPr>
        <p:txBody>
          <a:bodyPr lIns="359858">
            <a:normAutofit/>
          </a:bodyPr>
          <a:lstStyle>
            <a:lvl1pPr>
              <a:defRPr sz="2800">
                <a:solidFill>
                  <a:srgbClr val="FFFFFF"/>
                </a:solidFill>
              </a:defRPr>
            </a:lvl1pPr>
          </a:lstStyle>
          <a:p>
            <a:r>
              <a:rPr lang="fr-FR" dirty="0" smtClean="0"/>
              <a:t>Cliquez et modifiez le titre</a:t>
            </a:r>
            <a:endParaRPr lang="fr-FR" dirty="0"/>
          </a:p>
        </p:txBody>
      </p:sp>
      <p:pic>
        <p:nvPicPr>
          <p:cNvPr id="21" name="Image 20"/>
          <p:cNvPicPr>
            <a:picLocks noChangeAspect="1"/>
          </p:cNvPicPr>
          <p:nvPr userDrawn="1"/>
        </p:nvPicPr>
        <p:blipFill>
          <a:blip r:embed="rId3"/>
          <a:stretch>
            <a:fillRect/>
          </a:stretch>
        </p:blipFill>
        <p:spPr>
          <a:xfrm>
            <a:off x="8690607" y="6404607"/>
            <a:ext cx="466094" cy="466094"/>
          </a:xfrm>
          <a:prstGeom prst="rect">
            <a:avLst/>
          </a:prstGeom>
        </p:spPr>
      </p:pic>
      <p:sp>
        <p:nvSpPr>
          <p:cNvPr id="23" name="Espace réservé de la date 3"/>
          <p:cNvSpPr>
            <a:spLocks noGrp="1"/>
          </p:cNvSpPr>
          <p:nvPr>
            <p:ph type="dt" sz="half" idx="10"/>
          </p:nvPr>
        </p:nvSpPr>
        <p:spPr>
          <a:xfrm>
            <a:off x="901702" y="6654802"/>
            <a:ext cx="2133600" cy="206375"/>
          </a:xfrm>
          <a:prstGeom prst="rect">
            <a:avLst/>
          </a:prstGeom>
        </p:spPr>
        <p:txBody>
          <a:bodyPr lIns="91404" tIns="45702" rIns="91404" bIns="45702" anchor="b"/>
          <a:lstStyle>
            <a:lvl1pPr algn="r">
              <a:defRPr sz="1000">
                <a:solidFill>
                  <a:schemeClr val="tx2"/>
                </a:solidFill>
              </a:defRPr>
            </a:lvl1pPr>
          </a:lstStyle>
          <a:p>
            <a:r>
              <a:rPr lang="fr-FR" smtClean="0"/>
              <a:t>20/12/2018</a:t>
            </a:r>
            <a:endParaRPr lang="fr-FR" dirty="0"/>
          </a:p>
        </p:txBody>
      </p:sp>
      <p:sp>
        <p:nvSpPr>
          <p:cNvPr id="24" name="Espace réservé du pied de page 4"/>
          <p:cNvSpPr>
            <a:spLocks noGrp="1"/>
          </p:cNvSpPr>
          <p:nvPr>
            <p:ph type="ftr" sz="quarter" idx="11"/>
          </p:nvPr>
        </p:nvSpPr>
        <p:spPr>
          <a:xfrm>
            <a:off x="3039530" y="6654802"/>
            <a:ext cx="5257800" cy="206375"/>
          </a:xfrm>
          <a:prstGeom prst="rect">
            <a:avLst/>
          </a:prstGeom>
        </p:spPr>
        <p:txBody>
          <a:bodyPr lIns="91404" tIns="45702" rIns="91404" bIns="45702" anchor="b"/>
          <a:lstStyle>
            <a:lvl1pPr>
              <a:defRPr sz="1000">
                <a:solidFill>
                  <a:schemeClr val="tx2"/>
                </a:solidFill>
              </a:defRPr>
            </a:lvl1pPr>
          </a:lstStyle>
          <a:p>
            <a:r>
              <a:rPr lang="en-US" smtClean="0"/>
              <a:t>Séminaire annuel du GREThA</a:t>
            </a:r>
            <a:endParaRPr lang="fr-FR"/>
          </a:p>
        </p:txBody>
      </p:sp>
      <p:sp>
        <p:nvSpPr>
          <p:cNvPr id="25" name="Espace réservé du numéro de diapositive 5"/>
          <p:cNvSpPr>
            <a:spLocks noGrp="1"/>
          </p:cNvSpPr>
          <p:nvPr>
            <p:ph type="sldNum" sz="quarter" idx="12"/>
          </p:nvPr>
        </p:nvSpPr>
        <p:spPr>
          <a:xfrm>
            <a:off x="0" y="6553200"/>
            <a:ext cx="457200" cy="304800"/>
          </a:xfrm>
          <a:prstGeom prst="rect">
            <a:avLst/>
          </a:prstGeom>
        </p:spPr>
        <p:txBody>
          <a:bodyPr lIns="91404" tIns="45702" rIns="91404" bIns="45702" anchor="ctr"/>
          <a:lstStyle>
            <a:lvl1pPr algn="ctr">
              <a:defRPr sz="900">
                <a:solidFill>
                  <a:srgbClr val="009DE0"/>
                </a:solidFill>
              </a:defRPr>
            </a:lvl1pPr>
          </a:lstStyle>
          <a:p>
            <a:fld id="{DCE37727-CC04-7A46-938D-2CCFF056F773}" type="slidenum">
              <a:rPr lang="fr-FR" smtClean="0"/>
              <a:pPr/>
              <a:t>‹N°›</a:t>
            </a:fld>
            <a:endParaRPr lang="fr-FR"/>
          </a:p>
        </p:txBody>
      </p:sp>
      <p:cxnSp>
        <p:nvCxnSpPr>
          <p:cNvPr id="26" name="Connecteur droit 25"/>
          <p:cNvCxnSpPr/>
          <p:nvPr userDrawn="1"/>
        </p:nvCxnSpPr>
        <p:spPr>
          <a:xfrm flipV="1">
            <a:off x="3001435" y="6653212"/>
            <a:ext cx="97367" cy="204788"/>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7" name="Espace réservé du contenu 2"/>
          <p:cNvSpPr txBox="1">
            <a:spLocks/>
          </p:cNvSpPr>
          <p:nvPr userDrawn="1"/>
        </p:nvSpPr>
        <p:spPr>
          <a:xfrm>
            <a:off x="168009" y="1146614"/>
            <a:ext cx="2833424" cy="288000"/>
          </a:xfrm>
          <a:prstGeom prst="rect">
            <a:avLst/>
          </a:prstGeom>
          <a:solidFill>
            <a:schemeClr val="bg2"/>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lIns="91404" tIns="45702" rIns="91404" bIns="45702"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Lucida Grande"/>
              <a:buNone/>
            </a:pPr>
            <a:r>
              <a:rPr lang="fr-FR" sz="1200" b="1" dirty="0" smtClean="0">
                <a:solidFill>
                  <a:srgbClr val="FFFFFF"/>
                </a:solidFill>
              </a:rPr>
              <a:t>titre</a:t>
            </a:r>
            <a:endParaRPr lang="fr-FR" sz="1200" b="1" dirty="0">
              <a:solidFill>
                <a:srgbClr val="FFFFFF"/>
              </a:solidFill>
            </a:endParaRPr>
          </a:p>
        </p:txBody>
      </p:sp>
    </p:spTree>
    <p:extLst>
      <p:ext uri="{BB962C8B-B14F-4D97-AF65-F5344CB8AC3E}">
        <p14:creationId xmlns:p14="http://schemas.microsoft.com/office/powerpoint/2010/main" val="24842170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Espace réservé du contenu 3"/>
          <p:cNvPicPr>
            <a:picLocks noChangeAspect="1"/>
          </p:cNvPicPr>
          <p:nvPr userDrawn="1"/>
        </p:nvPicPr>
        <p:blipFill>
          <a:blip r:embed="rId2"/>
          <a:srcRect t="18855" b="18855"/>
          <a:stretch>
            <a:fillRect/>
          </a:stretch>
        </p:blipFill>
        <p:spPr>
          <a:xfrm>
            <a:off x="0" y="818567"/>
            <a:ext cx="9144000" cy="5439858"/>
          </a:xfrm>
          <a:prstGeom prst="rect">
            <a:avLst/>
          </a:prstGeom>
          <a:ln>
            <a:noFill/>
          </a:ln>
        </p:spPr>
      </p:pic>
      <p:sp>
        <p:nvSpPr>
          <p:cNvPr id="4" name="ZoneTexte 3"/>
          <p:cNvSpPr txBox="1"/>
          <p:nvPr userDrawn="1"/>
        </p:nvSpPr>
        <p:spPr>
          <a:xfrm>
            <a:off x="4390337" y="1575690"/>
            <a:ext cx="4361658" cy="2627048"/>
          </a:xfrm>
          <a:prstGeom prst="rect">
            <a:avLst/>
          </a:prstGeom>
          <a:solidFill>
            <a:srgbClr val="FFFFFF">
              <a:alpha val="92000"/>
            </a:srgbClr>
          </a:solidFill>
          <a:ln>
            <a:noFill/>
          </a:ln>
        </p:spPr>
        <p:txBody>
          <a:bodyPr wrap="square" lIns="91404" tIns="280690" rIns="91404" bIns="45702" rtlCol="0">
            <a:noAutofit/>
          </a:bodyPr>
          <a:lstStyle/>
          <a:p>
            <a:pPr marL="355460" indent="-355460" defTabSz="541126">
              <a:spcBef>
                <a:spcPts val="1200"/>
              </a:spcBef>
              <a:buClr>
                <a:schemeClr val="accent6"/>
              </a:buClr>
              <a:buSzPct val="100000"/>
              <a:buFont typeface="Lucida Grande"/>
              <a:buChar char="➔"/>
              <a:tabLst/>
            </a:pPr>
            <a:r>
              <a:rPr lang="fr-FR" sz="2800" b="1" i="0" baseline="30000" dirty="0" err="1" smtClean="0"/>
              <a:t>excerferum</a:t>
            </a:r>
            <a:r>
              <a:rPr lang="fr-FR" sz="2800" b="1" i="0" baseline="30000" dirty="0" smtClean="0"/>
              <a:t> </a:t>
            </a:r>
            <a:r>
              <a:rPr lang="fr-FR" sz="2800" b="1" i="0" baseline="30000" dirty="0" err="1" smtClean="0"/>
              <a:t>nuscien</a:t>
            </a:r>
            <a:endParaRPr lang="fr-FR" sz="2800" b="1" i="0" baseline="30000" dirty="0"/>
          </a:p>
          <a:p>
            <a:pPr marL="355460" indent="-355460" defTabSz="541126">
              <a:spcBef>
                <a:spcPts val="1200"/>
              </a:spcBef>
              <a:buClr>
                <a:schemeClr val="accent6"/>
              </a:buClr>
              <a:buSzPct val="100000"/>
              <a:buFont typeface="Lucida Grande"/>
              <a:buChar char="➔"/>
              <a:tabLst/>
            </a:pPr>
            <a:r>
              <a:rPr lang="fr-FR" sz="2800" b="1" i="0" baseline="30000" dirty="0" err="1" smtClean="0"/>
              <a:t>ditione</a:t>
            </a:r>
            <a:r>
              <a:rPr lang="fr-FR" sz="2800" b="1" i="0" baseline="30000" dirty="0" smtClean="0"/>
              <a:t> </a:t>
            </a:r>
            <a:r>
              <a:rPr lang="fr-FR" sz="2800" b="1" i="0" baseline="30000" dirty="0" err="1"/>
              <a:t>dic</a:t>
            </a:r>
            <a:r>
              <a:rPr lang="fr-FR" sz="2800" b="1" i="0" baseline="30000" dirty="0"/>
              <a:t> tem </a:t>
            </a:r>
            <a:r>
              <a:rPr lang="fr-FR" sz="2800" b="1" i="0" baseline="30000" dirty="0" err="1"/>
              <a:t>hiciliciist</a:t>
            </a:r>
            <a:r>
              <a:rPr lang="fr-FR" sz="2800" b="1" i="0" baseline="30000" dirty="0"/>
              <a:t>, con rem </a:t>
            </a:r>
            <a:r>
              <a:rPr lang="fr-FR" sz="2800" b="1" i="0" baseline="30000" dirty="0" err="1"/>
              <a:t>aut</a:t>
            </a:r>
            <a:r>
              <a:rPr lang="fr-FR" sz="2800" b="1" i="0" baseline="30000" dirty="0"/>
              <a:t> </a:t>
            </a:r>
            <a:r>
              <a:rPr lang="fr-FR" sz="2800" b="1" i="0" baseline="30000" dirty="0" err="1"/>
              <a:t>volest</a:t>
            </a:r>
            <a:r>
              <a:rPr lang="fr-FR" sz="2800" b="1" i="0" baseline="30000" dirty="0"/>
              <a:t>, </a:t>
            </a:r>
            <a:r>
              <a:rPr lang="fr-FR" sz="2800" b="1" i="0" baseline="30000" dirty="0" err="1"/>
              <a:t>sedi</a:t>
            </a:r>
            <a:r>
              <a:rPr lang="fr-FR" sz="2800" b="1" i="0" baseline="30000" dirty="0"/>
              <a:t> doles </a:t>
            </a:r>
            <a:endParaRPr lang="fr-FR" sz="2800" b="1" i="0" baseline="30000" dirty="0" smtClean="0"/>
          </a:p>
          <a:p>
            <a:pPr marL="355460" indent="-355460" defTabSz="541126">
              <a:spcBef>
                <a:spcPts val="1200"/>
              </a:spcBef>
              <a:buClr>
                <a:schemeClr val="accent6"/>
              </a:buClr>
              <a:buSzPct val="100000"/>
              <a:buFont typeface="Lucida Grande"/>
              <a:buChar char="➔"/>
              <a:tabLst/>
            </a:pPr>
            <a:r>
              <a:rPr lang="fr-FR" sz="2800" b="1" i="0" baseline="30000" dirty="0" err="1" smtClean="0"/>
              <a:t>erro</a:t>
            </a:r>
            <a:r>
              <a:rPr lang="fr-FR" sz="2800" b="1" i="0" baseline="30000" dirty="0" smtClean="0"/>
              <a:t> </a:t>
            </a:r>
            <a:r>
              <a:rPr lang="fr-FR" sz="2800" b="1" i="0" baseline="30000" dirty="0"/>
              <a:t>te sa </a:t>
            </a:r>
            <a:r>
              <a:rPr lang="fr-FR" sz="2800" b="1" i="0" baseline="30000" dirty="0" err="1"/>
              <a:t>sam</a:t>
            </a:r>
            <a:r>
              <a:rPr lang="fr-FR" sz="2800" b="1" i="0" baseline="30000" dirty="0"/>
              <a:t> </a:t>
            </a:r>
            <a:r>
              <a:rPr lang="fr-FR" sz="2800" b="1" i="0" baseline="30000" dirty="0" err="1"/>
              <a:t>volum</a:t>
            </a:r>
            <a:r>
              <a:rPr lang="fr-FR" sz="2800" b="1" i="0" baseline="30000" dirty="0"/>
              <a:t> </a:t>
            </a:r>
            <a:r>
              <a:rPr lang="fr-FR" sz="2800" b="1" i="0" baseline="30000" dirty="0" err="1"/>
              <a:t>dolumqui</a:t>
            </a:r>
            <a:r>
              <a:rPr lang="fr-FR" sz="2800" b="1" i="0" baseline="30000" dirty="0"/>
              <a:t> </a:t>
            </a:r>
            <a:r>
              <a:rPr lang="fr-FR" sz="2800" b="1" i="0" baseline="30000" dirty="0" err="1"/>
              <a:t>aceprae</a:t>
            </a:r>
            <a:r>
              <a:rPr lang="fr-FR" sz="2800" b="1" i="0" baseline="30000" dirty="0"/>
              <a:t> </a:t>
            </a:r>
            <a:r>
              <a:rPr lang="fr-FR" sz="2800" b="1" i="0" baseline="30000" dirty="0" err="1" smtClean="0"/>
              <a:t>eicipsa</a:t>
            </a:r>
            <a:endParaRPr lang="fr-FR" sz="2800" b="1" i="0" baseline="30000" dirty="0" smtClean="0"/>
          </a:p>
          <a:p>
            <a:pPr marL="355460" indent="-355460" defTabSz="541126">
              <a:spcBef>
                <a:spcPts val="1200"/>
              </a:spcBef>
              <a:buClr>
                <a:schemeClr val="accent6"/>
              </a:buClr>
              <a:buSzPct val="100000"/>
              <a:buFont typeface="Lucida Grande"/>
              <a:buChar char="➔"/>
              <a:tabLst/>
            </a:pPr>
            <a:r>
              <a:rPr lang="fr-FR" sz="2800" b="1" i="0" baseline="30000" dirty="0" err="1" smtClean="0"/>
              <a:t>pelesequod</a:t>
            </a:r>
            <a:r>
              <a:rPr lang="fr-FR" sz="2800" b="1" i="0" baseline="30000" dirty="0" smtClean="0"/>
              <a:t> </a:t>
            </a:r>
            <a:r>
              <a:rPr lang="fr-FR" sz="2800" b="1" i="0" baseline="30000" dirty="0"/>
              <a:t>que cum </a:t>
            </a:r>
            <a:r>
              <a:rPr lang="fr-FR" sz="2800" b="1" i="0" baseline="30000" dirty="0" err="1" smtClean="0"/>
              <a:t>hicieni</a:t>
            </a:r>
            <a:endParaRPr lang="fr-FR" sz="2800" b="1" i="0" dirty="0"/>
          </a:p>
        </p:txBody>
      </p:sp>
      <p:sp>
        <p:nvSpPr>
          <p:cNvPr id="5" name="Espace réservé du contenu 2"/>
          <p:cNvSpPr txBox="1">
            <a:spLocks/>
          </p:cNvSpPr>
          <p:nvPr userDrawn="1"/>
        </p:nvSpPr>
        <p:spPr>
          <a:xfrm>
            <a:off x="4308103" y="1409704"/>
            <a:ext cx="829009" cy="267588"/>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lIns="91404" tIns="45702" rIns="91404" bIns="45702"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Lucida Grande"/>
              <a:buNone/>
            </a:pPr>
            <a:r>
              <a:rPr lang="fr-FR" sz="1800" b="1" smtClean="0">
                <a:solidFill>
                  <a:srgbClr val="FFFFFF"/>
                </a:solidFill>
              </a:rPr>
              <a:t>titre</a:t>
            </a:r>
            <a:endParaRPr lang="fr-FR" sz="1800" b="1" dirty="0">
              <a:solidFill>
                <a:srgbClr val="FFFFFF"/>
              </a:solidFill>
            </a:endParaRPr>
          </a:p>
        </p:txBody>
      </p:sp>
      <p:pic>
        <p:nvPicPr>
          <p:cNvPr id="14" name="Image 13"/>
          <p:cNvPicPr>
            <a:picLocks noChangeAspect="1"/>
          </p:cNvPicPr>
          <p:nvPr userDrawn="1"/>
        </p:nvPicPr>
        <p:blipFill>
          <a:blip r:embed="rId3"/>
          <a:stretch>
            <a:fillRect/>
          </a:stretch>
        </p:blipFill>
        <p:spPr>
          <a:xfrm>
            <a:off x="8690607" y="6404607"/>
            <a:ext cx="466094" cy="466094"/>
          </a:xfrm>
          <a:prstGeom prst="rect">
            <a:avLst/>
          </a:prstGeom>
        </p:spPr>
      </p:pic>
      <p:sp>
        <p:nvSpPr>
          <p:cNvPr id="16" name="Rogner un rectangle à un seul coin 15"/>
          <p:cNvSpPr/>
          <p:nvPr userDrawn="1"/>
        </p:nvSpPr>
        <p:spPr>
          <a:xfrm>
            <a:off x="0" y="0"/>
            <a:ext cx="9156701" cy="913639"/>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fr-FR"/>
          </a:p>
        </p:txBody>
      </p:sp>
      <p:sp>
        <p:nvSpPr>
          <p:cNvPr id="17" name="Titre 1"/>
          <p:cNvSpPr>
            <a:spLocks noGrp="1"/>
          </p:cNvSpPr>
          <p:nvPr>
            <p:ph type="title"/>
          </p:nvPr>
        </p:nvSpPr>
        <p:spPr>
          <a:xfrm>
            <a:off x="0" y="0"/>
            <a:ext cx="8686800" cy="913638"/>
          </a:xfrm>
        </p:spPr>
        <p:txBody>
          <a:bodyPr lIns="359858">
            <a:normAutofit/>
          </a:bodyPr>
          <a:lstStyle>
            <a:lvl1pPr>
              <a:defRPr sz="2800">
                <a:solidFill>
                  <a:srgbClr val="FFFFFF"/>
                </a:solidFill>
              </a:defRPr>
            </a:lvl1pPr>
          </a:lstStyle>
          <a:p>
            <a:r>
              <a:rPr lang="fr-FR" dirty="0" smtClean="0"/>
              <a:t>Cliquez et modifiez le titre</a:t>
            </a:r>
            <a:endParaRPr lang="fr-FR" dirty="0"/>
          </a:p>
        </p:txBody>
      </p:sp>
      <p:sp>
        <p:nvSpPr>
          <p:cNvPr id="18" name="Espace réservé de la date 3"/>
          <p:cNvSpPr>
            <a:spLocks noGrp="1"/>
          </p:cNvSpPr>
          <p:nvPr>
            <p:ph type="dt" sz="half" idx="10"/>
          </p:nvPr>
        </p:nvSpPr>
        <p:spPr>
          <a:xfrm>
            <a:off x="901702" y="6654802"/>
            <a:ext cx="2133600" cy="206375"/>
          </a:xfrm>
          <a:prstGeom prst="rect">
            <a:avLst/>
          </a:prstGeom>
        </p:spPr>
        <p:txBody>
          <a:bodyPr lIns="91404" tIns="45702" rIns="91404" bIns="45702" anchor="b"/>
          <a:lstStyle>
            <a:lvl1pPr algn="r">
              <a:defRPr sz="1000">
                <a:solidFill>
                  <a:schemeClr val="tx2"/>
                </a:solidFill>
              </a:defRPr>
            </a:lvl1pPr>
          </a:lstStyle>
          <a:p>
            <a:r>
              <a:rPr lang="fr-FR" smtClean="0"/>
              <a:t>20/12/2018</a:t>
            </a:r>
            <a:endParaRPr lang="fr-FR" dirty="0"/>
          </a:p>
        </p:txBody>
      </p:sp>
      <p:sp>
        <p:nvSpPr>
          <p:cNvPr id="19" name="Espace réservé du pied de page 4"/>
          <p:cNvSpPr>
            <a:spLocks noGrp="1"/>
          </p:cNvSpPr>
          <p:nvPr>
            <p:ph type="ftr" sz="quarter" idx="11"/>
          </p:nvPr>
        </p:nvSpPr>
        <p:spPr>
          <a:xfrm>
            <a:off x="3039530" y="6654802"/>
            <a:ext cx="5257800" cy="206375"/>
          </a:xfrm>
          <a:prstGeom prst="rect">
            <a:avLst/>
          </a:prstGeom>
        </p:spPr>
        <p:txBody>
          <a:bodyPr lIns="91404" tIns="45702" rIns="91404" bIns="45702" anchor="b"/>
          <a:lstStyle>
            <a:lvl1pPr>
              <a:defRPr sz="1000">
                <a:solidFill>
                  <a:schemeClr val="tx2"/>
                </a:solidFill>
              </a:defRPr>
            </a:lvl1pPr>
          </a:lstStyle>
          <a:p>
            <a:r>
              <a:rPr lang="en-US" smtClean="0"/>
              <a:t>Séminaire annuel du GREThA</a:t>
            </a:r>
            <a:endParaRPr lang="fr-FR"/>
          </a:p>
        </p:txBody>
      </p:sp>
      <p:sp>
        <p:nvSpPr>
          <p:cNvPr id="20" name="Espace réservé du numéro de diapositive 5"/>
          <p:cNvSpPr>
            <a:spLocks noGrp="1"/>
          </p:cNvSpPr>
          <p:nvPr>
            <p:ph type="sldNum" sz="quarter" idx="12"/>
          </p:nvPr>
        </p:nvSpPr>
        <p:spPr>
          <a:xfrm>
            <a:off x="0" y="6553200"/>
            <a:ext cx="457200" cy="304800"/>
          </a:xfrm>
          <a:prstGeom prst="rect">
            <a:avLst/>
          </a:prstGeom>
        </p:spPr>
        <p:txBody>
          <a:bodyPr lIns="91404" tIns="45702" rIns="91404" bIns="45702" anchor="ctr"/>
          <a:lstStyle>
            <a:lvl1pPr algn="ctr">
              <a:defRPr sz="900">
                <a:solidFill>
                  <a:srgbClr val="009DE0"/>
                </a:solidFill>
              </a:defRPr>
            </a:lvl1pPr>
          </a:lstStyle>
          <a:p>
            <a:fld id="{DCE37727-CC04-7A46-938D-2CCFF056F773}" type="slidenum">
              <a:rPr lang="fr-FR" smtClean="0"/>
              <a:pPr/>
              <a:t>‹N°›</a:t>
            </a:fld>
            <a:endParaRPr lang="fr-FR"/>
          </a:p>
        </p:txBody>
      </p:sp>
      <p:cxnSp>
        <p:nvCxnSpPr>
          <p:cNvPr id="21" name="Connecteur droit 20"/>
          <p:cNvCxnSpPr/>
          <p:nvPr userDrawn="1"/>
        </p:nvCxnSpPr>
        <p:spPr>
          <a:xfrm flipV="1">
            <a:off x="3001435" y="6653212"/>
            <a:ext cx="97367" cy="204788"/>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8478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04" tIns="45702" rIns="91404" bIns="45702"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04" tIns="45702" rIns="91404" bIns="45702"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70979554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4" r:id="rId5"/>
    <p:sldLayoutId id="2147483655" r:id="rId6"/>
    <p:sldLayoutId id="2147483656" r:id="rId7"/>
  </p:sldLayoutIdLst>
  <p:timing>
    <p:tnLst>
      <p:par>
        <p:cTn id="1" dur="indefinite" restart="never" nodeType="tmRoot"/>
      </p:par>
    </p:tnLst>
  </p:timing>
  <p:hf hdr="0"/>
  <p:txStyles>
    <p:titleStyle>
      <a:lvl1pPr algn="l" defTabSz="457020" rtl="0" eaLnBrk="1" latinLnBrk="0" hangingPunct="1">
        <a:spcBef>
          <a:spcPct val="0"/>
        </a:spcBef>
        <a:buNone/>
        <a:defRPr sz="4400" kern="1200">
          <a:solidFill>
            <a:schemeClr val="tx1"/>
          </a:solidFill>
          <a:latin typeface="+mj-lt"/>
          <a:ea typeface="+mj-ea"/>
          <a:cs typeface="+mj-cs"/>
        </a:defRPr>
      </a:lvl1pPr>
    </p:titleStyle>
    <p:bodyStyle>
      <a:lvl1pPr marL="447499" indent="-447499" algn="l" defTabSz="457020" rtl="0" eaLnBrk="1" latinLnBrk="0" hangingPunct="1">
        <a:spcBef>
          <a:spcPct val="20000"/>
        </a:spcBef>
        <a:buClr>
          <a:schemeClr val="accent6"/>
        </a:buClr>
        <a:buFont typeface="Brix Slab Bold" pitchFamily="50" charset="0"/>
        <a:buChar char="→"/>
        <a:defRPr sz="3200" kern="1200">
          <a:solidFill>
            <a:schemeClr val="tx1"/>
          </a:solidFill>
          <a:latin typeface="+mn-lt"/>
          <a:ea typeface="+mn-ea"/>
          <a:cs typeface="+mn-cs"/>
        </a:defRPr>
      </a:lvl1pPr>
      <a:lvl2pPr marL="742658" indent="-285638" algn="l" defTabSz="457020" rtl="0" eaLnBrk="1" latinLnBrk="0" hangingPunct="1">
        <a:spcBef>
          <a:spcPct val="20000"/>
        </a:spcBef>
        <a:buClr>
          <a:schemeClr val="accent1"/>
        </a:buClr>
        <a:buFont typeface="Lucida Grande"/>
        <a:buChar char="›"/>
        <a:defRPr sz="2800" kern="1200">
          <a:solidFill>
            <a:schemeClr val="tx1"/>
          </a:solidFill>
          <a:latin typeface="+mn-lt"/>
          <a:ea typeface="+mn-ea"/>
          <a:cs typeface="+mn-cs"/>
        </a:defRPr>
      </a:lvl2pPr>
      <a:lvl3pPr marL="1142552" indent="-228510" algn="l" defTabSz="457020" rtl="0" eaLnBrk="1" latinLnBrk="0" hangingPunct="1">
        <a:spcBef>
          <a:spcPct val="20000"/>
        </a:spcBef>
        <a:buClr>
          <a:schemeClr val="accent6"/>
        </a:buClr>
        <a:buFont typeface="Wingdings" charset="2"/>
        <a:buChar char="§"/>
        <a:defRPr sz="2400" kern="1200">
          <a:solidFill>
            <a:schemeClr val="tx1"/>
          </a:solidFill>
          <a:latin typeface="+mn-lt"/>
          <a:ea typeface="+mn-ea"/>
          <a:cs typeface="+mn-cs"/>
        </a:defRPr>
      </a:lvl3pPr>
      <a:lvl4pPr marL="1599572" indent="-228510" algn="l" defTabSz="457020" rtl="0" eaLnBrk="1" latinLnBrk="0" hangingPunct="1">
        <a:spcBef>
          <a:spcPct val="20000"/>
        </a:spcBef>
        <a:buClr>
          <a:schemeClr val="accent6"/>
        </a:buClr>
        <a:buFont typeface="Wingdings" charset="2"/>
        <a:buChar char="§"/>
        <a:defRPr sz="2000" kern="1200">
          <a:solidFill>
            <a:schemeClr val="tx1"/>
          </a:solidFill>
          <a:latin typeface="+mn-lt"/>
          <a:ea typeface="+mn-ea"/>
          <a:cs typeface="+mn-cs"/>
        </a:defRPr>
      </a:lvl4pPr>
      <a:lvl5pPr marL="2056594" indent="-228510" algn="l" defTabSz="457020" rtl="0" eaLnBrk="1" latinLnBrk="0" hangingPunct="1">
        <a:spcBef>
          <a:spcPct val="20000"/>
        </a:spcBef>
        <a:buClr>
          <a:schemeClr val="accent6"/>
        </a:buClr>
        <a:buFont typeface="Wingdings" charset="2"/>
        <a:buChar char="§"/>
        <a:defRPr sz="2000" kern="1200">
          <a:solidFill>
            <a:schemeClr val="tx1"/>
          </a:solidFill>
          <a:latin typeface="+mn-lt"/>
          <a:ea typeface="+mn-ea"/>
          <a:cs typeface="+mn-cs"/>
        </a:defRPr>
      </a:lvl5pPr>
      <a:lvl6pPr marL="2513614" indent="-228510" algn="l" defTabSz="457020" rtl="0" eaLnBrk="1" latinLnBrk="0" hangingPunct="1">
        <a:spcBef>
          <a:spcPct val="20000"/>
        </a:spcBef>
        <a:buFont typeface="Arial"/>
        <a:buChar char="•"/>
        <a:defRPr sz="2000" kern="1200">
          <a:solidFill>
            <a:schemeClr val="tx1"/>
          </a:solidFill>
          <a:latin typeface="+mn-lt"/>
          <a:ea typeface="+mn-ea"/>
          <a:cs typeface="+mn-cs"/>
        </a:defRPr>
      </a:lvl6pPr>
      <a:lvl7pPr marL="2970634" indent="-228510" algn="l" defTabSz="457020" rtl="0" eaLnBrk="1" latinLnBrk="0" hangingPunct="1">
        <a:spcBef>
          <a:spcPct val="20000"/>
        </a:spcBef>
        <a:buFont typeface="Arial"/>
        <a:buChar char="•"/>
        <a:defRPr sz="2000" kern="1200">
          <a:solidFill>
            <a:schemeClr val="tx1"/>
          </a:solidFill>
          <a:latin typeface="+mn-lt"/>
          <a:ea typeface="+mn-ea"/>
          <a:cs typeface="+mn-cs"/>
        </a:defRPr>
      </a:lvl7pPr>
      <a:lvl8pPr marL="3427656" indent="-228510" algn="l" defTabSz="457020" rtl="0" eaLnBrk="1" latinLnBrk="0" hangingPunct="1">
        <a:spcBef>
          <a:spcPct val="20000"/>
        </a:spcBef>
        <a:buFont typeface="Arial"/>
        <a:buChar char="•"/>
        <a:defRPr sz="2000" kern="1200">
          <a:solidFill>
            <a:schemeClr val="tx1"/>
          </a:solidFill>
          <a:latin typeface="+mn-lt"/>
          <a:ea typeface="+mn-ea"/>
          <a:cs typeface="+mn-cs"/>
        </a:defRPr>
      </a:lvl8pPr>
      <a:lvl9pPr marL="3884676" indent="-228510" algn="l" defTabSz="4570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020" rtl="0" eaLnBrk="1" latinLnBrk="0" hangingPunct="1">
        <a:defRPr sz="1800" kern="1200">
          <a:solidFill>
            <a:schemeClr val="tx1"/>
          </a:solidFill>
          <a:latin typeface="+mn-lt"/>
          <a:ea typeface="+mn-ea"/>
          <a:cs typeface="+mn-cs"/>
        </a:defRPr>
      </a:lvl1pPr>
      <a:lvl2pPr marL="457020" algn="l" defTabSz="457020" rtl="0" eaLnBrk="1" latinLnBrk="0" hangingPunct="1">
        <a:defRPr sz="1800" kern="1200">
          <a:solidFill>
            <a:schemeClr val="tx1"/>
          </a:solidFill>
          <a:latin typeface="+mn-lt"/>
          <a:ea typeface="+mn-ea"/>
          <a:cs typeface="+mn-cs"/>
        </a:defRPr>
      </a:lvl2pPr>
      <a:lvl3pPr marL="914042" algn="l" defTabSz="457020" rtl="0" eaLnBrk="1" latinLnBrk="0" hangingPunct="1">
        <a:defRPr sz="1800" kern="1200">
          <a:solidFill>
            <a:schemeClr val="tx1"/>
          </a:solidFill>
          <a:latin typeface="+mn-lt"/>
          <a:ea typeface="+mn-ea"/>
          <a:cs typeface="+mn-cs"/>
        </a:defRPr>
      </a:lvl3pPr>
      <a:lvl4pPr marL="1371062" algn="l" defTabSz="457020" rtl="0" eaLnBrk="1" latinLnBrk="0" hangingPunct="1">
        <a:defRPr sz="1800" kern="1200">
          <a:solidFill>
            <a:schemeClr val="tx1"/>
          </a:solidFill>
          <a:latin typeface="+mn-lt"/>
          <a:ea typeface="+mn-ea"/>
          <a:cs typeface="+mn-cs"/>
        </a:defRPr>
      </a:lvl4pPr>
      <a:lvl5pPr marL="1828082" algn="l" defTabSz="457020" rtl="0" eaLnBrk="1" latinLnBrk="0" hangingPunct="1">
        <a:defRPr sz="1800" kern="1200">
          <a:solidFill>
            <a:schemeClr val="tx1"/>
          </a:solidFill>
          <a:latin typeface="+mn-lt"/>
          <a:ea typeface="+mn-ea"/>
          <a:cs typeface="+mn-cs"/>
        </a:defRPr>
      </a:lvl5pPr>
      <a:lvl6pPr marL="2285104" algn="l" defTabSz="457020" rtl="0" eaLnBrk="1" latinLnBrk="0" hangingPunct="1">
        <a:defRPr sz="1800" kern="1200">
          <a:solidFill>
            <a:schemeClr val="tx1"/>
          </a:solidFill>
          <a:latin typeface="+mn-lt"/>
          <a:ea typeface="+mn-ea"/>
          <a:cs typeface="+mn-cs"/>
        </a:defRPr>
      </a:lvl6pPr>
      <a:lvl7pPr marL="2742124" algn="l" defTabSz="457020" rtl="0" eaLnBrk="1" latinLnBrk="0" hangingPunct="1">
        <a:defRPr sz="1800" kern="1200">
          <a:solidFill>
            <a:schemeClr val="tx1"/>
          </a:solidFill>
          <a:latin typeface="+mn-lt"/>
          <a:ea typeface="+mn-ea"/>
          <a:cs typeface="+mn-cs"/>
        </a:defRPr>
      </a:lvl7pPr>
      <a:lvl8pPr marL="3199144" algn="l" defTabSz="457020" rtl="0" eaLnBrk="1" latinLnBrk="0" hangingPunct="1">
        <a:defRPr sz="1800" kern="1200">
          <a:solidFill>
            <a:schemeClr val="tx1"/>
          </a:solidFill>
          <a:latin typeface="+mn-lt"/>
          <a:ea typeface="+mn-ea"/>
          <a:cs typeface="+mn-cs"/>
        </a:defRPr>
      </a:lvl8pPr>
      <a:lvl9pPr marL="3656166" algn="l" defTabSz="4570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613" y="5661510"/>
            <a:ext cx="681323" cy="599813"/>
          </a:xfrm>
          <a:prstGeom prst="rect">
            <a:avLst/>
          </a:prstGeom>
          <a:noFill/>
          <a:ln>
            <a:noFill/>
          </a:ln>
        </p:spPr>
      </p:pic>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358" y="5656877"/>
            <a:ext cx="1130478" cy="850983"/>
          </a:xfrm>
          <a:prstGeom prst="rect">
            <a:avLst/>
          </a:prstGeom>
          <a:noFill/>
          <a:ln>
            <a:noFill/>
          </a:ln>
        </p:spPr>
      </p:pic>
      <p:sp>
        <p:nvSpPr>
          <p:cNvPr id="9" name="Rectangle 8"/>
          <p:cNvSpPr/>
          <p:nvPr/>
        </p:nvSpPr>
        <p:spPr>
          <a:xfrm>
            <a:off x="729085" y="2278310"/>
            <a:ext cx="8061449" cy="1384995"/>
          </a:xfrm>
          <a:prstGeom prst="rect">
            <a:avLst/>
          </a:prstGeom>
          <a:solidFill>
            <a:schemeClr val="accent1">
              <a:lumMod val="5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fr-FR" sz="2800" b="1" dirty="0" smtClean="0"/>
              <a:t>Technologies, institutions et </a:t>
            </a:r>
            <a:r>
              <a:rPr lang="fr-FR" sz="2800" b="1" dirty="0" smtClean="0"/>
              <a:t>pouvoir.</a:t>
            </a:r>
            <a:endParaRPr lang="fr-FR" sz="2800" dirty="0"/>
          </a:p>
          <a:p>
            <a:pPr algn="ctr"/>
            <a:r>
              <a:rPr lang="fr-FR" sz="2800" b="1" dirty="0" smtClean="0"/>
              <a:t>Une économie politique de </a:t>
            </a:r>
            <a:r>
              <a:rPr lang="fr-FR" sz="2800" b="1" dirty="0" smtClean="0"/>
              <a:t>l’industrie pharmaceutique</a:t>
            </a:r>
            <a:endParaRPr lang="fr-FR" sz="2800" dirty="0">
              <a:solidFill>
                <a:schemeClr val="bg1"/>
              </a:solidFill>
            </a:endParaRPr>
          </a:p>
        </p:txBody>
      </p:sp>
      <p:sp>
        <p:nvSpPr>
          <p:cNvPr id="2" name="ZoneTexte 1"/>
          <p:cNvSpPr txBox="1"/>
          <p:nvPr/>
        </p:nvSpPr>
        <p:spPr>
          <a:xfrm>
            <a:off x="0" y="376614"/>
            <a:ext cx="7797802" cy="1015663"/>
          </a:xfrm>
          <a:prstGeom prst="rect">
            <a:avLst/>
          </a:prstGeom>
          <a:noFill/>
        </p:spPr>
        <p:txBody>
          <a:bodyPr wrap="square" rtlCol="0">
            <a:spAutoFit/>
          </a:bodyPr>
          <a:lstStyle/>
          <a:p>
            <a:pPr algn="ctr"/>
            <a:r>
              <a:rPr lang="fr-FR" sz="2000" b="1" dirty="0">
                <a:solidFill>
                  <a:schemeClr val="bg1"/>
                </a:solidFill>
              </a:rPr>
              <a:t>Matthieu </a:t>
            </a:r>
            <a:r>
              <a:rPr lang="fr-FR" sz="2000" b="1" dirty="0" smtClean="0">
                <a:solidFill>
                  <a:schemeClr val="bg1"/>
                </a:solidFill>
              </a:rPr>
              <a:t>MONTALBAN</a:t>
            </a:r>
            <a:endParaRPr lang="fr-FR" sz="2000" b="1" dirty="0" smtClean="0">
              <a:solidFill>
                <a:schemeClr val="bg1"/>
              </a:solidFill>
            </a:endParaRPr>
          </a:p>
          <a:p>
            <a:pPr algn="ctr"/>
            <a:r>
              <a:rPr lang="fr-FR" sz="2000" dirty="0" err="1" smtClean="0">
                <a:solidFill>
                  <a:schemeClr val="bg1"/>
                </a:solidFill>
              </a:rPr>
              <a:t>BxSE</a:t>
            </a:r>
            <a:r>
              <a:rPr lang="fr-FR" sz="2000" dirty="0" smtClean="0">
                <a:solidFill>
                  <a:schemeClr val="bg1"/>
                </a:solidFill>
              </a:rPr>
              <a:t>, </a:t>
            </a:r>
            <a:r>
              <a:rPr lang="fr-FR" sz="2000" dirty="0" smtClean="0">
                <a:solidFill>
                  <a:schemeClr val="bg1"/>
                </a:solidFill>
              </a:rPr>
              <a:t>UMR CNRS 5113</a:t>
            </a:r>
          </a:p>
          <a:p>
            <a:pPr algn="ctr"/>
            <a:r>
              <a:rPr lang="fr-FR" sz="2000" dirty="0" smtClean="0">
                <a:solidFill>
                  <a:schemeClr val="bg1"/>
                </a:solidFill>
              </a:rPr>
              <a:t>Universit</a:t>
            </a:r>
            <a:r>
              <a:rPr lang="fr-FR" sz="2000" dirty="0">
                <a:solidFill>
                  <a:schemeClr val="bg1"/>
                </a:solidFill>
              </a:rPr>
              <a:t>é</a:t>
            </a:r>
            <a:r>
              <a:rPr lang="fr-FR" sz="2000" dirty="0" smtClean="0">
                <a:solidFill>
                  <a:schemeClr val="bg1"/>
                </a:solidFill>
              </a:rPr>
              <a:t> de Bordeaux</a:t>
            </a:r>
            <a:endParaRPr lang="fr-FR" sz="2400" dirty="0" smtClean="0">
              <a:solidFill>
                <a:schemeClr val="bg1"/>
              </a:solidFill>
            </a:endParaRPr>
          </a:p>
        </p:txBody>
      </p:sp>
    </p:spTree>
    <p:extLst>
      <p:ext uri="{BB962C8B-B14F-4D97-AF65-F5344CB8AC3E}">
        <p14:creationId xmlns:p14="http://schemas.microsoft.com/office/powerpoint/2010/main" val="37626607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1.2 Le point de vue (habituel) de l’IH sur le changement institutionnel et le changement technique</a:t>
            </a:r>
            <a:endParaRPr lang="fr-FR" b="1" dirty="0"/>
          </a:p>
        </p:txBody>
      </p:sp>
      <p:sp>
        <p:nvSpPr>
          <p:cNvPr id="3" name="Espace réservé du contenu 2"/>
          <p:cNvSpPr>
            <a:spLocks noGrp="1"/>
          </p:cNvSpPr>
          <p:nvPr>
            <p:ph idx="1"/>
          </p:nvPr>
        </p:nvSpPr>
        <p:spPr>
          <a:xfrm>
            <a:off x="116892" y="913638"/>
            <a:ext cx="9027108" cy="4758811"/>
          </a:xfrm>
        </p:spPr>
        <p:txBody>
          <a:bodyPr/>
          <a:lstStyle/>
          <a:p>
            <a:r>
              <a:rPr lang="fr-FR" dirty="0" smtClean="0"/>
              <a:t>Critique </a:t>
            </a:r>
            <a:r>
              <a:rPr lang="fr-FR" dirty="0" smtClean="0"/>
              <a:t>du fonctionnalisme </a:t>
            </a:r>
            <a:r>
              <a:rPr lang="fr-FR" dirty="0" smtClean="0"/>
              <a:t>ex ante et du déterminisme technologique : </a:t>
            </a:r>
            <a:r>
              <a:rPr lang="fr-FR" dirty="0" smtClean="0"/>
              <a:t>les institutions ne sont pas sélectionnées pour leur efficacité ou parce qu’elles favorisent </a:t>
            </a:r>
            <a:r>
              <a:rPr lang="fr-FR" dirty="0" smtClean="0"/>
              <a:t>l’innovation (</a:t>
            </a:r>
            <a:r>
              <a:rPr lang="fr-FR" dirty="0"/>
              <a:t>Veblen, 1904; 1921</a:t>
            </a:r>
            <a:r>
              <a:rPr lang="fr-FR" dirty="0" smtClean="0"/>
              <a:t>) </a:t>
            </a:r>
            <a:r>
              <a:rPr lang="fr-FR" dirty="0" smtClean="0"/>
              <a:t> mais du fait de conflits et de </a:t>
            </a:r>
            <a:r>
              <a:rPr lang="fr-FR" dirty="0" smtClean="0"/>
              <a:t>compromis politiques </a:t>
            </a:r>
            <a:r>
              <a:rPr lang="fr-FR" sz="2000" dirty="0" smtClean="0"/>
              <a:t>(</a:t>
            </a:r>
            <a:r>
              <a:rPr lang="fr-FR" sz="2000" dirty="0" err="1" smtClean="0"/>
              <a:t>Théret</a:t>
            </a:r>
            <a:r>
              <a:rPr lang="fr-FR" sz="2000" dirty="0" smtClean="0"/>
              <a:t>, 2000; </a:t>
            </a:r>
            <a:r>
              <a:rPr lang="fr-FR" sz="2000" dirty="0" err="1" smtClean="0"/>
              <a:t>Amable</a:t>
            </a:r>
            <a:r>
              <a:rPr lang="fr-FR" sz="2000" dirty="0" smtClean="0"/>
              <a:t> et </a:t>
            </a:r>
            <a:r>
              <a:rPr lang="fr-FR" sz="2000" dirty="0" err="1" smtClean="0"/>
              <a:t>Palombarini</a:t>
            </a:r>
            <a:r>
              <a:rPr lang="fr-FR" sz="2000" dirty="0" smtClean="0"/>
              <a:t>, 2005</a:t>
            </a:r>
            <a:r>
              <a:rPr lang="fr-FR" sz="2000" dirty="0" smtClean="0"/>
              <a:t>)</a:t>
            </a:r>
            <a:endParaRPr lang="fr-FR" dirty="0"/>
          </a:p>
          <a:p>
            <a:endParaRPr lang="fr-FR" sz="2000" dirty="0" smtClean="0"/>
          </a:p>
          <a:p>
            <a:r>
              <a:rPr lang="fr-FR" sz="2000" dirty="0" smtClean="0"/>
              <a:t>Les institutions : à la fois contraintes et « libération et extension des actions individuelles »(Commons, 1934), en distribuant des droits et pouvoirs</a:t>
            </a:r>
          </a:p>
          <a:p>
            <a:endParaRPr lang="fr-FR" dirty="0" smtClean="0"/>
          </a:p>
          <a:p>
            <a:r>
              <a:rPr lang="fr-FR" dirty="0"/>
              <a:t>Certaines institutions facilitent les transactions, interactions et apprentissages, réduisent l’incertitude et créent des incitations à l’innovation </a:t>
            </a:r>
            <a:r>
              <a:rPr lang="fr-FR" dirty="0" smtClean="0"/>
              <a:t>(ex : propriété intellectuelle ; système financiers ; droits des contrats etc.)</a:t>
            </a:r>
            <a:endParaRPr lang="fr-FR" dirty="0"/>
          </a:p>
          <a:p>
            <a:r>
              <a:rPr lang="fr-FR" sz="2000" dirty="0" smtClean="0"/>
              <a:t>Appréhender les complémentarités entre institutions (</a:t>
            </a:r>
            <a:r>
              <a:rPr lang="fr-FR" sz="2000" dirty="0" err="1" smtClean="0"/>
              <a:t>Aoki</a:t>
            </a:r>
            <a:r>
              <a:rPr lang="fr-FR" sz="2000" dirty="0" smtClean="0"/>
              <a:t>, 2001 ; </a:t>
            </a:r>
            <a:r>
              <a:rPr lang="fr-FR" sz="2000" dirty="0" err="1" smtClean="0"/>
              <a:t>Amable</a:t>
            </a:r>
            <a:endParaRPr lang="fr-FR" sz="2000" dirty="0" smtClean="0"/>
          </a:p>
          <a:p>
            <a:endParaRPr lang="fr-FR" dirty="0"/>
          </a:p>
          <a:p>
            <a:r>
              <a:rPr lang="fr-FR" dirty="0" smtClean="0"/>
              <a:t>Habituellement, l’IH insiste plutôt sur la relation </a:t>
            </a:r>
            <a:r>
              <a:rPr lang="fr-FR" dirty="0" smtClean="0"/>
              <a:t>causale :</a:t>
            </a:r>
          </a:p>
          <a:p>
            <a:pPr marL="0" indent="0">
              <a:buNone/>
            </a:pPr>
            <a:r>
              <a:rPr lang="fr-FR" dirty="0" smtClean="0"/>
              <a:t>architecture </a:t>
            </a:r>
            <a:r>
              <a:rPr lang="fr-FR" dirty="0" smtClean="0"/>
              <a:t>institutionnelle =&gt; </a:t>
            </a:r>
            <a:r>
              <a:rPr lang="fr-FR" dirty="0" smtClean="0"/>
              <a:t>innovation</a:t>
            </a:r>
          </a:p>
          <a:p>
            <a:pPr marL="0" indent="0">
              <a:buNone/>
            </a:pPr>
            <a:r>
              <a:rPr lang="fr-FR" dirty="0" smtClean="0"/>
              <a:t> </a:t>
            </a:r>
            <a:r>
              <a:rPr lang="fr-FR" dirty="0" smtClean="0"/>
              <a:t>Ex: SSIP (</a:t>
            </a:r>
            <a:r>
              <a:rPr lang="fr-FR" dirty="0" err="1" smtClean="0"/>
              <a:t>Amable</a:t>
            </a:r>
            <a:r>
              <a:rPr lang="fr-FR" dirty="0" smtClean="0"/>
              <a:t>, Barré, Boyer, 1997) ; Hall et </a:t>
            </a:r>
            <a:r>
              <a:rPr lang="fr-FR" dirty="0" err="1" smtClean="0"/>
              <a:t>Soskice</a:t>
            </a:r>
            <a:r>
              <a:rPr lang="fr-FR" dirty="0" smtClean="0"/>
              <a:t> (2001</a:t>
            </a:r>
            <a:r>
              <a:rPr lang="fr-FR" dirty="0" smtClean="0"/>
              <a:t>)</a:t>
            </a:r>
          </a:p>
          <a:p>
            <a:pPr marL="0" indent="0">
              <a:buNone/>
            </a:pPr>
            <a:endParaRPr lang="fr-FR" dirty="0" smtClean="0"/>
          </a:p>
        </p:txBody>
      </p:sp>
      <p:sp>
        <p:nvSpPr>
          <p:cNvPr id="4" name="Espace réservé de la date 3"/>
          <p:cNvSpPr>
            <a:spLocks noGrp="1"/>
          </p:cNvSpPr>
          <p:nvPr>
            <p:ph type="dt" sz="half" idx="10"/>
          </p:nvPr>
        </p:nvSpPr>
        <p:spPr/>
        <p:txBody>
          <a:bodyPr/>
          <a:lstStyle/>
          <a:p>
            <a:r>
              <a:rPr lang="fr-FR" dirty="0" err="1"/>
              <a:t>Trans’innov</a:t>
            </a:r>
            <a:endParaRPr lang="fr-FR" dirty="0"/>
          </a:p>
        </p:txBody>
      </p:sp>
      <p:sp>
        <p:nvSpPr>
          <p:cNvPr id="5" name="Espace réservé du pied de page 4"/>
          <p:cNvSpPr>
            <a:spLocks noGrp="1"/>
          </p:cNvSpPr>
          <p:nvPr>
            <p:ph type="ftr" sz="quarter" idx="11"/>
          </p:nvPr>
        </p:nvSpPr>
        <p:spPr/>
        <p:txBody>
          <a:bodyPr/>
          <a:lstStyle/>
          <a:p>
            <a:r>
              <a:rPr lang="en-US" dirty="0">
                <a:solidFill>
                  <a:srgbClr val="BEAD8A"/>
                </a:solidFill>
              </a:rPr>
              <a:t>Paris</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10</a:t>
            </a:fld>
            <a:endParaRPr lang="fr-FR"/>
          </a:p>
        </p:txBody>
      </p:sp>
    </p:spTree>
    <p:extLst>
      <p:ext uri="{BB962C8B-B14F-4D97-AF65-F5344CB8AC3E}">
        <p14:creationId xmlns:p14="http://schemas.microsoft.com/office/powerpoint/2010/main" val="4085502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03238" y="1095233"/>
            <a:ext cx="4392561" cy="5187580"/>
          </a:xfrm>
        </p:spPr>
        <p:txBody>
          <a:bodyPr>
            <a:normAutofit fontScale="77500" lnSpcReduction="20000"/>
          </a:bodyPr>
          <a:lstStyle/>
          <a:p>
            <a:r>
              <a:rPr lang="en-US" dirty="0" err="1" smtClean="0"/>
              <a:t>Problématique</a:t>
            </a:r>
            <a:r>
              <a:rPr lang="en-US" dirty="0" smtClean="0"/>
              <a:t> </a:t>
            </a:r>
            <a:r>
              <a:rPr lang="en-US" dirty="0" err="1" smtClean="0"/>
              <a:t>centrée</a:t>
            </a:r>
            <a:r>
              <a:rPr lang="en-US" dirty="0" smtClean="0"/>
              <a:t> sur la transition</a:t>
            </a:r>
          </a:p>
          <a:p>
            <a:endParaRPr lang="en-US" dirty="0" smtClean="0"/>
          </a:p>
          <a:p>
            <a:r>
              <a:rPr lang="en-US" dirty="0" smtClean="0"/>
              <a:t>‘</a:t>
            </a:r>
            <a:r>
              <a:rPr lang="en-US" i="1" dirty="0"/>
              <a:t>A more inclusive, neutral, and social-science based agenda would look at </a:t>
            </a:r>
            <a:r>
              <a:rPr lang="en-US" b="1" i="1" u="sng" dirty="0"/>
              <a:t>the power</a:t>
            </a:r>
            <a:r>
              <a:rPr lang="en-US" b="1" i="1" dirty="0"/>
              <a:t>, </a:t>
            </a:r>
            <a:r>
              <a:rPr lang="en-US" b="1" i="1" u="sng" dirty="0"/>
              <a:t>legitimacy</a:t>
            </a:r>
            <a:r>
              <a:rPr lang="en-US" b="1" i="1" dirty="0"/>
              <a:t>, </a:t>
            </a:r>
            <a:r>
              <a:rPr lang="en-US" b="1" i="1" u="sng" dirty="0"/>
              <a:t>responsibility, governance, and regulation </a:t>
            </a:r>
            <a:r>
              <a:rPr lang="en-US" i="1" dirty="0"/>
              <a:t>of the modern corporation. In that intellectual space there are many big questions about the leadership, change, and performance of the modern corporation in its institutional field and its relationships with the State which have barely been addressed</a:t>
            </a:r>
            <a:r>
              <a:rPr lang="en-US" dirty="0"/>
              <a:t>’ </a:t>
            </a:r>
            <a:endParaRPr lang="en-US" dirty="0" smtClean="0"/>
          </a:p>
          <a:p>
            <a:endParaRPr lang="en-US" dirty="0"/>
          </a:p>
          <a:p>
            <a:endParaRPr lang="fr-FR" dirty="0"/>
          </a:p>
        </p:txBody>
      </p:sp>
      <p:sp>
        <p:nvSpPr>
          <p:cNvPr id="7" name="Titre 6"/>
          <p:cNvSpPr>
            <a:spLocks noGrp="1"/>
          </p:cNvSpPr>
          <p:nvPr>
            <p:ph type="title"/>
          </p:nvPr>
        </p:nvSpPr>
        <p:spPr/>
        <p:txBody>
          <a:bodyPr/>
          <a:lstStyle/>
          <a:p>
            <a:r>
              <a:rPr lang="fr-FR" b="1" dirty="0" smtClean="0"/>
              <a:t>1.3 </a:t>
            </a:r>
            <a:r>
              <a:rPr lang="fr-FR" b="1" dirty="0" err="1" smtClean="0"/>
              <a:t>Geels</a:t>
            </a:r>
            <a:r>
              <a:rPr lang="fr-FR" b="1" dirty="0" smtClean="0"/>
              <a:t> et le triple encastrement</a:t>
            </a:r>
            <a:endParaRPr lang="fr-FR" b="1" dirty="0"/>
          </a:p>
        </p:txBody>
      </p:sp>
      <p:sp>
        <p:nvSpPr>
          <p:cNvPr id="4" name="Espace réservé de la date 3"/>
          <p:cNvSpPr>
            <a:spLocks noGrp="1"/>
          </p:cNvSpPr>
          <p:nvPr>
            <p:ph type="dt" sz="half" idx="10"/>
          </p:nvPr>
        </p:nvSpPr>
        <p:spPr/>
        <p:txBody>
          <a:bodyPr/>
          <a:lstStyle/>
          <a:p>
            <a:r>
              <a:rPr lang="fr-FR" dirty="0" err="1"/>
              <a:t>Trans’innov</a:t>
            </a:r>
            <a:endParaRPr lang="fr-FR" dirty="0"/>
          </a:p>
        </p:txBody>
      </p:sp>
      <p:sp>
        <p:nvSpPr>
          <p:cNvPr id="5" name="Espace réservé du pied de page 4"/>
          <p:cNvSpPr>
            <a:spLocks noGrp="1"/>
          </p:cNvSpPr>
          <p:nvPr>
            <p:ph type="ftr" sz="quarter" idx="11"/>
          </p:nvPr>
        </p:nvSpPr>
        <p:spPr/>
        <p:txBody>
          <a:bodyPr/>
          <a:lstStyle/>
          <a:p>
            <a:r>
              <a:rPr lang="en-US" dirty="0">
                <a:solidFill>
                  <a:srgbClr val="BEAD8A"/>
                </a:solidFill>
              </a:rPr>
              <a:t>Paris</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11</a:t>
            </a:fld>
            <a:endParaRPr lang="fr-FR"/>
          </a:p>
        </p:txBody>
      </p:sp>
      <p:pic>
        <p:nvPicPr>
          <p:cNvPr id="9" name="Espace réservé du contenu 8"/>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554495"/>
            <a:ext cx="4648200" cy="4145361"/>
          </a:xfrm>
          <a:prstGeom prst="rect">
            <a:avLst/>
          </a:prstGeom>
          <a:noFill/>
          <a:ln>
            <a:noFill/>
          </a:ln>
        </p:spPr>
      </p:pic>
      <p:sp>
        <p:nvSpPr>
          <p:cNvPr id="10" name="ZoneTexte 9"/>
          <p:cNvSpPr txBox="1"/>
          <p:nvPr/>
        </p:nvSpPr>
        <p:spPr>
          <a:xfrm>
            <a:off x="4825181" y="5813647"/>
            <a:ext cx="3760839" cy="369332"/>
          </a:xfrm>
          <a:prstGeom prst="rect">
            <a:avLst/>
          </a:prstGeom>
          <a:noFill/>
        </p:spPr>
        <p:txBody>
          <a:bodyPr wrap="square" rtlCol="0">
            <a:spAutoFit/>
          </a:bodyPr>
          <a:lstStyle/>
          <a:p>
            <a:r>
              <a:rPr lang="fr-FR" dirty="0" err="1" smtClean="0"/>
              <a:t>Geels</a:t>
            </a:r>
            <a:r>
              <a:rPr lang="fr-FR" dirty="0" smtClean="0"/>
              <a:t> (2014)</a:t>
            </a:r>
            <a:endParaRPr lang="fr-FR" dirty="0"/>
          </a:p>
        </p:txBody>
      </p:sp>
      <p:sp>
        <p:nvSpPr>
          <p:cNvPr id="11" name="ZoneTexte 10"/>
          <p:cNvSpPr txBox="1"/>
          <p:nvPr/>
        </p:nvSpPr>
        <p:spPr>
          <a:xfrm>
            <a:off x="5243052" y="959176"/>
            <a:ext cx="3760839" cy="369332"/>
          </a:xfrm>
          <a:prstGeom prst="rect">
            <a:avLst/>
          </a:prstGeom>
          <a:noFill/>
        </p:spPr>
        <p:txBody>
          <a:bodyPr wrap="square" rtlCol="0">
            <a:spAutoFit/>
          </a:bodyPr>
          <a:lstStyle/>
          <a:p>
            <a:r>
              <a:rPr lang="fr-FR" dirty="0" smtClean="0"/>
              <a:t>Le « triple encastrement »</a:t>
            </a:r>
            <a:endParaRPr lang="fr-FR" dirty="0"/>
          </a:p>
        </p:txBody>
      </p:sp>
    </p:spTree>
    <p:extLst>
      <p:ext uri="{BB962C8B-B14F-4D97-AF65-F5344CB8AC3E}">
        <p14:creationId xmlns:p14="http://schemas.microsoft.com/office/powerpoint/2010/main" val="3500490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p:txBody>
          <a:bodyPr>
            <a:normAutofit/>
          </a:bodyPr>
          <a:lstStyle/>
          <a:p>
            <a:r>
              <a:rPr lang="fr-FR" b="1" dirty="0" smtClean="0"/>
              <a:t>2. </a:t>
            </a:r>
            <a:r>
              <a:rPr lang="fr-FR" b="1" dirty="0" smtClean="0"/>
              <a:t>Pouvoir, institutions et r</a:t>
            </a:r>
            <a:r>
              <a:rPr lang="fr-FR" b="1" dirty="0" smtClean="0"/>
              <a:t>égimes </a:t>
            </a:r>
            <a:r>
              <a:rPr lang="fr-FR" b="1" dirty="0" smtClean="0"/>
              <a:t>technologiques</a:t>
            </a:r>
            <a:endParaRPr lang="fr-FR" dirty="0"/>
          </a:p>
        </p:txBody>
      </p:sp>
      <p:sp>
        <p:nvSpPr>
          <p:cNvPr id="7" name="Titre 6"/>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4294967295"/>
          </p:nvPr>
        </p:nvSpPr>
        <p:spPr>
          <a:xfrm>
            <a:off x="0" y="6553200"/>
            <a:ext cx="457200" cy="304800"/>
          </a:xfrm>
          <a:prstGeom prst="rect">
            <a:avLst/>
          </a:prstGeom>
        </p:spPr>
        <p:txBody>
          <a:bodyPr/>
          <a:lstStyle/>
          <a:p>
            <a:fld id="{DCE37727-CC04-7A46-938D-2CCFF056F773}" type="slidenum">
              <a:rPr lang="fr-FR" smtClean="0"/>
              <a:pPr/>
              <a:t>12</a:t>
            </a:fld>
            <a:endParaRPr lang="fr-FR"/>
          </a:p>
        </p:txBody>
      </p:sp>
    </p:spTree>
    <p:extLst>
      <p:ext uri="{BB962C8B-B14F-4D97-AF65-F5344CB8AC3E}">
        <p14:creationId xmlns:p14="http://schemas.microsoft.com/office/powerpoint/2010/main" val="825606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2.1  Sources du pouvoir </a:t>
            </a:r>
            <a:r>
              <a:rPr lang="fr-FR" b="1" dirty="0"/>
              <a:t>souverain</a:t>
            </a:r>
            <a:r>
              <a:rPr lang="fr-FR" b="1" dirty="0" smtClean="0"/>
              <a:t>, puissance de la technique </a:t>
            </a:r>
            <a:r>
              <a:rPr lang="fr-FR" b="1" dirty="0"/>
              <a:t>et effectivité de la loi</a:t>
            </a:r>
          </a:p>
        </p:txBody>
      </p:sp>
      <p:sp>
        <p:nvSpPr>
          <p:cNvPr id="3" name="Espace réservé du contenu 2"/>
          <p:cNvSpPr>
            <a:spLocks noGrp="1"/>
          </p:cNvSpPr>
          <p:nvPr>
            <p:ph idx="1"/>
          </p:nvPr>
        </p:nvSpPr>
        <p:spPr>
          <a:xfrm>
            <a:off x="0" y="913638"/>
            <a:ext cx="9144000" cy="5525582"/>
          </a:xfrm>
        </p:spPr>
        <p:txBody>
          <a:bodyPr/>
          <a:lstStyle/>
          <a:p>
            <a:r>
              <a:rPr lang="fr-FR" b="1" dirty="0"/>
              <a:t>Foucault :</a:t>
            </a:r>
          </a:p>
          <a:p>
            <a:pPr marL="0" indent="0">
              <a:buNone/>
            </a:pPr>
            <a:r>
              <a:rPr lang="fr-FR" dirty="0"/>
              <a:t>• « </a:t>
            </a:r>
            <a:r>
              <a:rPr lang="fr-FR" i="1" dirty="0"/>
              <a:t>le pouvoir est la capacité de structurer le champ d’action des autres</a:t>
            </a:r>
            <a:r>
              <a:rPr lang="fr-FR" dirty="0"/>
              <a:t>. »</a:t>
            </a:r>
          </a:p>
          <a:p>
            <a:pPr marL="0" indent="0">
              <a:buNone/>
            </a:pPr>
            <a:r>
              <a:rPr lang="fr-FR" dirty="0"/>
              <a:t>« </a:t>
            </a:r>
            <a:r>
              <a:rPr lang="fr-FR" i="1" dirty="0"/>
              <a:t>Un mode d’action sur les actions des autres </a:t>
            </a:r>
            <a:r>
              <a:rPr lang="fr-FR" dirty="0"/>
              <a:t>»; « </a:t>
            </a:r>
            <a:r>
              <a:rPr lang="fr-FR" i="1" dirty="0"/>
              <a:t>la conduite des conduites </a:t>
            </a:r>
            <a:r>
              <a:rPr lang="fr-FR" dirty="0"/>
              <a:t>»</a:t>
            </a:r>
          </a:p>
          <a:p>
            <a:pPr marL="0" indent="0">
              <a:buNone/>
            </a:pPr>
            <a:r>
              <a:rPr lang="fr-FR" dirty="0"/>
              <a:t>• Le pouvoir n’est pas une chose, c’est une relation</a:t>
            </a:r>
          </a:p>
          <a:p>
            <a:pPr marL="0" indent="0">
              <a:buNone/>
            </a:pPr>
            <a:r>
              <a:rPr lang="fr-FR" dirty="0"/>
              <a:t>• Le pouvoir n’a pas de centre : il est partout, en réseau</a:t>
            </a:r>
          </a:p>
          <a:p>
            <a:pPr marL="0" indent="0">
              <a:buNone/>
            </a:pPr>
            <a:r>
              <a:rPr lang="fr-FR" dirty="0"/>
              <a:t>• Stratégie, réseaux de pouvoir : pour une microphysique du pouvoir</a:t>
            </a:r>
          </a:p>
          <a:p>
            <a:pPr marL="0" indent="0">
              <a:buNone/>
            </a:pPr>
            <a:r>
              <a:rPr lang="fr-FR" dirty="0"/>
              <a:t>• Plusieurs formes de pouvoir : du pouvoir disciplinaire à la </a:t>
            </a:r>
            <a:r>
              <a:rPr lang="fr-FR" dirty="0" err="1"/>
              <a:t>gouvernementalité</a:t>
            </a:r>
            <a:endParaRPr lang="fr-FR" dirty="0"/>
          </a:p>
          <a:p>
            <a:pPr marL="0" indent="0">
              <a:buNone/>
            </a:pPr>
            <a:r>
              <a:rPr lang="fr-FR" dirty="0"/>
              <a:t>• Configurations savoir/pouvoir</a:t>
            </a:r>
            <a:endParaRPr lang="fr-FR" b="1" dirty="0"/>
          </a:p>
          <a:p>
            <a:endParaRPr lang="fr-FR" b="1" dirty="0" smtClean="0"/>
          </a:p>
          <a:p>
            <a:r>
              <a:rPr lang="fr-FR" b="1" dirty="0" smtClean="0"/>
              <a:t>Définition</a:t>
            </a:r>
            <a:r>
              <a:rPr lang="fr-FR" dirty="0" smtClean="0"/>
              <a:t> </a:t>
            </a:r>
            <a:r>
              <a:rPr lang="fr-FR" b="1" dirty="0" smtClean="0"/>
              <a:t>du</a:t>
            </a:r>
            <a:r>
              <a:rPr lang="fr-FR" dirty="0" smtClean="0"/>
              <a:t> </a:t>
            </a:r>
            <a:r>
              <a:rPr lang="fr-FR" b="1" dirty="0" smtClean="0"/>
              <a:t>pouvoir</a:t>
            </a:r>
            <a:r>
              <a:rPr lang="fr-FR" dirty="0" smtClean="0"/>
              <a:t>: </a:t>
            </a:r>
          </a:p>
          <a:p>
            <a:pPr lvl="1"/>
            <a:r>
              <a:rPr lang="fr-FR" sz="2000" dirty="0" smtClean="0"/>
              <a:t>Un agent est dit avoir du pouvoir s’il est capable d’influencer le comportement d’autrui à son avantage et/ou de structurer le champ des possibles pour l’autre (</a:t>
            </a:r>
            <a:r>
              <a:rPr lang="fr-FR" sz="2000" dirty="0" err="1" smtClean="0"/>
              <a:t>Dockès</a:t>
            </a:r>
            <a:r>
              <a:rPr lang="fr-FR" sz="2000" dirty="0"/>
              <a:t>, 1999). </a:t>
            </a:r>
          </a:p>
          <a:p>
            <a:pPr lvl="1"/>
            <a:r>
              <a:rPr lang="fr-FR" sz="2000" dirty="0" smtClean="0"/>
              <a:t>Le pouvoir est relationnel </a:t>
            </a:r>
            <a:endParaRPr lang="fr-FR" sz="1800" dirty="0" smtClean="0"/>
          </a:p>
          <a:p>
            <a:endParaRPr lang="fr-FR" b="1" dirty="0" smtClean="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13</a:t>
            </a:fld>
            <a:endParaRPr lang="fr-FR"/>
          </a:p>
        </p:txBody>
      </p:sp>
    </p:spTree>
    <p:extLst>
      <p:ext uri="{BB962C8B-B14F-4D97-AF65-F5344CB8AC3E}">
        <p14:creationId xmlns:p14="http://schemas.microsoft.com/office/powerpoint/2010/main" val="4224998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2.1  </a:t>
            </a:r>
            <a:r>
              <a:rPr lang="fr-FR" b="1" dirty="0" smtClean="0"/>
              <a:t>Les sources </a:t>
            </a:r>
            <a:r>
              <a:rPr lang="fr-FR" b="1" dirty="0"/>
              <a:t>du pouvoir </a:t>
            </a:r>
            <a:r>
              <a:rPr lang="fr-FR" b="1" dirty="0" smtClean="0"/>
              <a:t>de </a:t>
            </a:r>
            <a:r>
              <a:rPr lang="fr-FR" b="1" dirty="0"/>
              <a:t>la technique et effectivité de la loi</a:t>
            </a:r>
            <a:endParaRPr lang="fr-FR" dirty="0"/>
          </a:p>
        </p:txBody>
      </p:sp>
      <p:sp>
        <p:nvSpPr>
          <p:cNvPr id="3" name="Espace réservé du contenu 2"/>
          <p:cNvSpPr>
            <a:spLocks noGrp="1"/>
          </p:cNvSpPr>
          <p:nvPr>
            <p:ph idx="1"/>
          </p:nvPr>
        </p:nvSpPr>
        <p:spPr>
          <a:xfrm>
            <a:off x="0" y="836111"/>
            <a:ext cx="9586451" cy="4890030"/>
          </a:xfrm>
        </p:spPr>
        <p:txBody>
          <a:bodyPr/>
          <a:lstStyle/>
          <a:p>
            <a:r>
              <a:rPr lang="fr-FR" b="1" dirty="0" smtClean="0"/>
              <a:t>Les </a:t>
            </a:r>
            <a:r>
              <a:rPr lang="fr-FR" b="1" dirty="0"/>
              <a:t>sources du </a:t>
            </a:r>
            <a:r>
              <a:rPr lang="fr-FR" b="1" dirty="0" smtClean="0"/>
              <a:t>pouvoir </a:t>
            </a:r>
            <a:r>
              <a:rPr lang="fr-FR" b="1" dirty="0" smtClean="0"/>
              <a:t>= la dépendance à des ressources/objets/actifs rares </a:t>
            </a:r>
            <a:r>
              <a:rPr lang="fr-FR" dirty="0"/>
              <a:t>(les deux faces de la même pièce, Perroux, 1984</a:t>
            </a:r>
            <a:r>
              <a:rPr lang="fr-FR" dirty="0" smtClean="0"/>
              <a:t>) :</a:t>
            </a:r>
            <a:endParaRPr lang="fr-FR" b="1" dirty="0"/>
          </a:p>
          <a:p>
            <a:pPr lvl="1"/>
            <a:r>
              <a:rPr lang="fr-FR" sz="2000" dirty="0" smtClean="0"/>
              <a:t>Monopole et inégale </a:t>
            </a:r>
            <a:r>
              <a:rPr lang="fr-FR" sz="2000" dirty="0"/>
              <a:t>allocation des ressources (ex : qui possède les moyens de production usine et les brevets</a:t>
            </a:r>
            <a:r>
              <a:rPr lang="fr-FR" sz="2000" dirty="0" smtClean="0"/>
              <a:t>? Les moyens de la violence légitime?)</a:t>
            </a:r>
            <a:endParaRPr lang="fr-FR" sz="2000" dirty="0" smtClean="0"/>
          </a:p>
          <a:p>
            <a:pPr lvl="1"/>
            <a:r>
              <a:rPr lang="fr-FR" sz="2000" i="1" dirty="0" smtClean="0"/>
              <a:t>Complémentarité</a:t>
            </a:r>
            <a:r>
              <a:rPr lang="fr-FR" sz="2000" dirty="0" smtClean="0"/>
              <a:t> </a:t>
            </a:r>
            <a:r>
              <a:rPr lang="fr-FR" sz="2000" dirty="0"/>
              <a:t>vs </a:t>
            </a:r>
            <a:r>
              <a:rPr lang="fr-FR" sz="2000" dirty="0" smtClean="0"/>
              <a:t>substituabilité : complémentarité =&gt; dépendance</a:t>
            </a:r>
          </a:p>
          <a:p>
            <a:r>
              <a:rPr lang="fr-FR" b="1" dirty="0" smtClean="0"/>
              <a:t>la </a:t>
            </a:r>
            <a:r>
              <a:rPr lang="fr-FR" b="1" dirty="0"/>
              <a:t>théorie des jeux (Wiese, 2007), le pouvoir de négociation lié à :</a:t>
            </a:r>
          </a:p>
          <a:p>
            <a:pPr lvl="2"/>
            <a:r>
              <a:rPr lang="fr-FR" sz="1600" b="1" dirty="0"/>
              <a:t>Existences d’options de sorties</a:t>
            </a:r>
          </a:p>
          <a:p>
            <a:pPr lvl="2"/>
            <a:r>
              <a:rPr lang="fr-FR" sz="1600" b="1" dirty="0"/>
              <a:t>Pouvoir de veto vs pouvoir de proposition</a:t>
            </a:r>
          </a:p>
          <a:p>
            <a:pPr lvl="2"/>
            <a:r>
              <a:rPr lang="fr-FR" sz="1600" b="1" dirty="0"/>
              <a:t>Connaissance des informations sur les préférences d’autrui</a:t>
            </a:r>
          </a:p>
          <a:p>
            <a:pPr lvl="2"/>
            <a:r>
              <a:rPr lang="fr-FR" sz="1600" b="1" dirty="0"/>
              <a:t>Patience</a:t>
            </a:r>
          </a:p>
          <a:p>
            <a:pPr lvl="2"/>
            <a:r>
              <a:rPr lang="fr-FR" sz="1600" b="1" dirty="0"/>
              <a:t>Réputation/crédibilité des engagements</a:t>
            </a:r>
          </a:p>
          <a:p>
            <a:r>
              <a:rPr lang="fr-FR" b="1" dirty="0" smtClean="0"/>
              <a:t>Avoir une vision large de la notion de ressources/actifs : </a:t>
            </a:r>
          </a:p>
          <a:p>
            <a:pPr lvl="1"/>
            <a:r>
              <a:rPr lang="fr-FR" sz="1800" b="1" dirty="0"/>
              <a:t>tangibles (ex: objets technique) </a:t>
            </a:r>
          </a:p>
          <a:p>
            <a:pPr lvl="1"/>
            <a:r>
              <a:rPr lang="fr-FR" sz="1800" b="1" dirty="0"/>
              <a:t>Et intangibles et/ou institutionnels (</a:t>
            </a:r>
            <a:r>
              <a:rPr lang="fr-FR" sz="1800" b="1" u="sng" dirty="0"/>
              <a:t>capital symbolique/légitimité</a:t>
            </a:r>
            <a:r>
              <a:rPr lang="fr-FR" sz="1800" b="1" dirty="0"/>
              <a:t>, </a:t>
            </a:r>
            <a:r>
              <a:rPr lang="fr-FR" sz="1800" b="1" u="sng" dirty="0"/>
              <a:t>social,</a:t>
            </a:r>
            <a:r>
              <a:rPr lang="fr-FR" sz="1800" b="1" dirty="0"/>
              <a:t> </a:t>
            </a:r>
            <a:r>
              <a:rPr lang="fr-FR" sz="1800" b="1" u="sng" dirty="0"/>
              <a:t>statuts, droits</a:t>
            </a:r>
            <a:r>
              <a:rPr lang="fr-FR" sz="1800" b="1" dirty="0"/>
              <a:t>, </a:t>
            </a:r>
            <a:r>
              <a:rPr lang="fr-FR" sz="1800" b="1" u="sng" dirty="0"/>
              <a:t>données</a:t>
            </a:r>
            <a:r>
              <a:rPr lang="fr-FR" sz="1800" b="1" dirty="0"/>
              <a:t> etc.)</a:t>
            </a:r>
            <a:endParaRPr lang="fr-FR" sz="1200" b="1" dirty="0"/>
          </a:p>
          <a:p>
            <a:r>
              <a:rPr lang="fr-FR" b="1" dirty="0" smtClean="0"/>
              <a:t>Le </a:t>
            </a:r>
            <a:r>
              <a:rPr lang="fr-FR" b="1" dirty="0"/>
              <a:t>pouvoir peut être de jure ou de facto ou autorité (</a:t>
            </a:r>
            <a:r>
              <a:rPr lang="fr-FR" b="1" dirty="0" err="1"/>
              <a:t>Chassagnon</a:t>
            </a:r>
            <a:r>
              <a:rPr lang="fr-FR" b="1" dirty="0"/>
              <a:t>, 2006</a:t>
            </a:r>
            <a:r>
              <a:rPr lang="fr-FR" b="1" dirty="0" smtClean="0"/>
              <a:t>); </a:t>
            </a:r>
          </a:p>
          <a:p>
            <a:pPr marL="0" indent="0">
              <a:buNone/>
            </a:pPr>
            <a:r>
              <a:rPr lang="fr-FR" i="1" dirty="0" smtClean="0"/>
              <a:t>Le pouvoir des firmes lié à la technique est souvent de facto, mais les firmes s’appuient aussi sur des formes de jure (propriété) et l’autorité (en intern</a:t>
            </a:r>
            <a:r>
              <a:rPr lang="fr-FR" i="1" dirty="0" smtClean="0"/>
              <a:t>e)</a:t>
            </a:r>
            <a:endParaRPr lang="fr-FR" i="1" dirty="0" smtClean="0"/>
          </a:p>
          <a:p>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14</a:t>
            </a:fld>
            <a:endParaRPr lang="fr-FR"/>
          </a:p>
        </p:txBody>
      </p:sp>
    </p:spTree>
    <p:extLst>
      <p:ext uri="{BB962C8B-B14F-4D97-AF65-F5344CB8AC3E}">
        <p14:creationId xmlns:p14="http://schemas.microsoft.com/office/powerpoint/2010/main" val="1273517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l" defTabSz="457020" rtl="0">
              <a:spcBef>
                <a:spcPct val="0"/>
              </a:spcBef>
            </a:pPr>
            <a:r>
              <a:rPr lang="fr-FR" sz="2500" b="1" kern="1200" dirty="0" smtClean="0">
                <a:solidFill>
                  <a:srgbClr val="FFFFFF"/>
                </a:solidFill>
                <a:latin typeface="+mj-lt"/>
                <a:ea typeface="+mj-ea"/>
                <a:cs typeface="+mj-cs"/>
              </a:rPr>
              <a:t>2.2 </a:t>
            </a:r>
            <a:r>
              <a:rPr lang="fr-FR" sz="2500" b="1" kern="1200" dirty="0">
                <a:solidFill>
                  <a:srgbClr val="FFFFFF"/>
                </a:solidFill>
                <a:latin typeface="+mj-lt"/>
                <a:ea typeface="+mj-ea"/>
                <a:cs typeface="+mj-cs"/>
              </a:rPr>
              <a:t>Pouvoir, accumulation de savoirs et régimes technologiques </a:t>
            </a:r>
          </a:p>
        </p:txBody>
      </p:sp>
      <p:sp>
        <p:nvSpPr>
          <p:cNvPr id="3" name="Espace réservé du contenu 2"/>
          <p:cNvSpPr>
            <a:spLocks noGrp="1"/>
          </p:cNvSpPr>
          <p:nvPr>
            <p:ph idx="1"/>
          </p:nvPr>
        </p:nvSpPr>
        <p:spPr>
          <a:xfrm>
            <a:off x="42334" y="913638"/>
            <a:ext cx="8964014" cy="4890030"/>
          </a:xfrm>
        </p:spPr>
        <p:txBody>
          <a:bodyPr/>
          <a:lstStyle/>
          <a:p>
            <a:r>
              <a:rPr lang="fr-FR" sz="2800" dirty="0" smtClean="0"/>
              <a:t>Techniques : un ensemble de pratiques, outils, savoirs et savoir-faire pour transformer le monde </a:t>
            </a:r>
            <a:r>
              <a:rPr lang="fr-FR" sz="2800" dirty="0" smtClean="0"/>
              <a:t>matériel</a:t>
            </a:r>
          </a:p>
          <a:p>
            <a:pPr marL="0" indent="0">
              <a:buNone/>
            </a:pPr>
            <a:endParaRPr lang="fr-FR" sz="2800" dirty="0"/>
          </a:p>
          <a:p>
            <a:r>
              <a:rPr lang="fr-FR" sz="2800" dirty="0" smtClean="0"/>
              <a:t>Les humains sont matériels, les techniques sont des ressources : pouvoir possible via la maîtrise d’une </a:t>
            </a:r>
            <a:r>
              <a:rPr lang="fr-FR" sz="2800" dirty="0" smtClean="0"/>
              <a:t>technique et le contrôle et les actions qu’elle permet</a:t>
            </a:r>
          </a:p>
          <a:p>
            <a:endParaRPr lang="fr-FR" sz="2800" dirty="0"/>
          </a:p>
          <a:p>
            <a:endParaRPr lang="fr-FR" dirty="0"/>
          </a:p>
        </p:txBody>
      </p:sp>
      <p:sp>
        <p:nvSpPr>
          <p:cNvPr id="4" name="Espace réservé de la date 3"/>
          <p:cNvSpPr>
            <a:spLocks noGrp="1"/>
          </p:cNvSpPr>
          <p:nvPr>
            <p:ph type="dt" sz="half" idx="10"/>
          </p:nvPr>
        </p:nvSpPr>
        <p:spPr/>
        <p:txBody>
          <a:bodyPr/>
          <a:lstStyle/>
          <a:p>
            <a:r>
              <a:rPr lang="fr-FR" dirty="0" err="1"/>
              <a:t>Trans’innov</a:t>
            </a:r>
            <a:endParaRPr lang="fr-FR" dirty="0"/>
          </a:p>
        </p:txBody>
      </p:sp>
      <p:sp>
        <p:nvSpPr>
          <p:cNvPr id="5" name="Espace réservé du pied de page 4"/>
          <p:cNvSpPr>
            <a:spLocks noGrp="1"/>
          </p:cNvSpPr>
          <p:nvPr>
            <p:ph type="ftr" sz="quarter" idx="11"/>
          </p:nvPr>
        </p:nvSpPr>
        <p:spPr/>
        <p:txBody>
          <a:bodyPr/>
          <a:lstStyle/>
          <a:p>
            <a:r>
              <a:rPr lang="en-US" dirty="0">
                <a:solidFill>
                  <a:srgbClr val="BEAD8A"/>
                </a:solidFill>
              </a:rPr>
              <a:t>Paris</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15</a:t>
            </a:fld>
            <a:endParaRPr lang="fr-FR"/>
          </a:p>
        </p:txBody>
      </p:sp>
    </p:spTree>
    <p:extLst>
      <p:ext uri="{BB962C8B-B14F-4D97-AF65-F5344CB8AC3E}">
        <p14:creationId xmlns:p14="http://schemas.microsoft.com/office/powerpoint/2010/main" val="229533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t>2.2. </a:t>
            </a:r>
            <a:r>
              <a:rPr lang="fr-FR" sz="2400" b="1" dirty="0"/>
              <a:t>Pouvoir, </a:t>
            </a:r>
            <a:r>
              <a:rPr lang="fr-FR" sz="2400" b="1" dirty="0" smtClean="0"/>
              <a:t>accumulation de savoirs </a:t>
            </a:r>
            <a:r>
              <a:rPr lang="fr-FR" sz="2400" b="1" dirty="0" smtClean="0"/>
              <a:t>et </a:t>
            </a:r>
            <a:r>
              <a:rPr lang="fr-FR" sz="2400" b="1" dirty="0"/>
              <a:t>régimes technologiques </a:t>
            </a:r>
          </a:p>
        </p:txBody>
      </p:sp>
      <p:sp>
        <p:nvSpPr>
          <p:cNvPr id="3" name="Espace réservé du contenu 2"/>
          <p:cNvSpPr>
            <a:spLocks noGrp="1"/>
          </p:cNvSpPr>
          <p:nvPr>
            <p:ph idx="1"/>
          </p:nvPr>
        </p:nvSpPr>
        <p:spPr>
          <a:xfrm>
            <a:off x="81797" y="913638"/>
            <a:ext cx="9044108" cy="4890030"/>
          </a:xfrm>
        </p:spPr>
        <p:txBody>
          <a:bodyPr/>
          <a:lstStyle/>
          <a:p>
            <a:r>
              <a:rPr lang="fr-FR" b="1" dirty="0" smtClean="0"/>
              <a:t>Donc </a:t>
            </a:r>
            <a:r>
              <a:rPr lang="fr-FR" b="1" dirty="0" smtClean="0"/>
              <a:t>l’innovation peut </a:t>
            </a:r>
            <a:r>
              <a:rPr lang="fr-FR" b="1" dirty="0" smtClean="0"/>
              <a:t>modifier les rapports de force entre les firmes, leurs </a:t>
            </a:r>
            <a:r>
              <a:rPr lang="fr-FR" b="1" i="1" dirty="0" err="1" smtClean="0"/>
              <a:t>stakeholders</a:t>
            </a:r>
            <a:r>
              <a:rPr lang="fr-FR" b="1" dirty="0" smtClean="0"/>
              <a:t> et la puissance publique :</a:t>
            </a:r>
          </a:p>
          <a:p>
            <a:pPr lvl="1"/>
            <a:r>
              <a:rPr lang="fr-FR" sz="1800" dirty="0"/>
              <a:t>Technique &amp; nouvelles </a:t>
            </a:r>
            <a:r>
              <a:rPr lang="fr-FR" sz="1800" dirty="0" smtClean="0"/>
              <a:t>actions/pratiques </a:t>
            </a:r>
            <a:r>
              <a:rPr lang="fr-FR" sz="1800" dirty="0"/>
              <a:t>possibles</a:t>
            </a:r>
          </a:p>
          <a:p>
            <a:pPr lvl="1"/>
            <a:r>
              <a:rPr lang="fr-FR" sz="1800" dirty="0"/>
              <a:t>Dépendance technologique, complémentarité</a:t>
            </a:r>
          </a:p>
          <a:p>
            <a:pPr lvl="1"/>
            <a:r>
              <a:rPr lang="fr-FR" sz="1800" dirty="0"/>
              <a:t>Destruction-créatrice et contestation des conséquences des innovations</a:t>
            </a:r>
          </a:p>
          <a:p>
            <a:pPr lvl="1"/>
            <a:r>
              <a:rPr lang="fr-FR" sz="1800" dirty="0"/>
              <a:t>Changements </a:t>
            </a:r>
            <a:r>
              <a:rPr lang="fr-FR" sz="1800" dirty="0" smtClean="0"/>
              <a:t>des représentations, des goûts et demandes politiques/sociales</a:t>
            </a:r>
            <a:endParaRPr lang="fr-FR" sz="1800" dirty="0"/>
          </a:p>
          <a:p>
            <a:pPr lvl="1"/>
            <a:r>
              <a:rPr lang="fr-FR" sz="1800" dirty="0" smtClean="0"/>
              <a:t>Pouvoir </a:t>
            </a:r>
            <a:r>
              <a:rPr lang="fr-FR" sz="1800" dirty="0"/>
              <a:t>plus grand envers certains </a:t>
            </a:r>
            <a:r>
              <a:rPr lang="fr-FR" sz="1800" i="1" dirty="0" err="1"/>
              <a:t>stakeholders</a:t>
            </a:r>
            <a:r>
              <a:rPr lang="fr-FR" sz="1800" dirty="0"/>
              <a:t> (salariés, fournisseurs, </a:t>
            </a:r>
            <a:r>
              <a:rPr lang="fr-FR" sz="1800" dirty="0" smtClean="0"/>
              <a:t>consommateurs, Etat…)</a:t>
            </a:r>
            <a:endParaRPr lang="fr-FR" sz="1800" dirty="0"/>
          </a:p>
          <a:p>
            <a:pPr lvl="1"/>
            <a:r>
              <a:rPr lang="fr-FR" sz="1800" dirty="0"/>
              <a:t>Dépendance au sentier, complémentarités techniques</a:t>
            </a:r>
          </a:p>
          <a:p>
            <a:pPr lvl="1"/>
            <a:r>
              <a:rPr lang="fr-FR" sz="1800" dirty="0"/>
              <a:t>Transformation des structures industrielles, concurrence et ‘disruption’ des firmes installées</a:t>
            </a:r>
          </a:p>
          <a:p>
            <a:pPr lvl="1"/>
            <a:r>
              <a:rPr lang="fr-FR" sz="1800" dirty="0"/>
              <a:t>La question de </a:t>
            </a:r>
            <a:r>
              <a:rPr lang="fr-FR" sz="1800" b="1" dirty="0" smtClean="0"/>
              <a:t>l’</a:t>
            </a:r>
            <a:r>
              <a:rPr lang="fr-FR" sz="1800" b="1" dirty="0" err="1" smtClean="0"/>
              <a:t>enforcement</a:t>
            </a:r>
            <a:r>
              <a:rPr lang="fr-FR" sz="1800" b="1" dirty="0" smtClean="0"/>
              <a:t> (effectivité)</a:t>
            </a:r>
            <a:r>
              <a:rPr lang="fr-FR" sz="1800" dirty="0" smtClean="0"/>
              <a:t> </a:t>
            </a:r>
            <a:r>
              <a:rPr lang="fr-FR" sz="1800" dirty="0"/>
              <a:t>du droit (</a:t>
            </a:r>
            <a:r>
              <a:rPr lang="fr-FR" sz="1800" dirty="0" err="1"/>
              <a:t>North</a:t>
            </a:r>
            <a:r>
              <a:rPr lang="fr-FR" sz="1800" dirty="0"/>
              <a:t>, 1990)</a:t>
            </a:r>
          </a:p>
          <a:p>
            <a:pPr lvl="1"/>
            <a:r>
              <a:rPr lang="fr-FR" sz="1800" dirty="0"/>
              <a:t>Les conflits/disputes liés au changement technique entraînent une nécessaire adaptation permanente des régulations et du droit</a:t>
            </a:r>
          </a:p>
          <a:p>
            <a:pPr lvl="1"/>
            <a:r>
              <a:rPr lang="fr-FR" sz="1800" dirty="0"/>
              <a:t>Risques de </a:t>
            </a:r>
            <a:r>
              <a:rPr lang="fr-FR" sz="1800" dirty="0" smtClean="0"/>
              <a:t>dépendance </a:t>
            </a:r>
            <a:r>
              <a:rPr lang="fr-FR" sz="1800" dirty="0"/>
              <a:t>de l’Etat au secteur privé et de capture </a:t>
            </a:r>
            <a:r>
              <a:rPr lang="fr-FR" sz="1800" dirty="0" smtClean="0"/>
              <a:t>si </a:t>
            </a:r>
            <a:r>
              <a:rPr lang="fr-FR" sz="1800" dirty="0"/>
              <a:t>l’Etat n’accumule pas assez de </a:t>
            </a:r>
            <a:r>
              <a:rPr lang="fr-FR" sz="1800" dirty="0" smtClean="0"/>
              <a:t>connaissances </a:t>
            </a:r>
            <a:r>
              <a:rPr lang="fr-FR" sz="1800" dirty="0"/>
              <a:t>et </a:t>
            </a:r>
            <a:r>
              <a:rPr lang="fr-FR" sz="1800" dirty="0" smtClean="0"/>
              <a:t>d’expertise</a:t>
            </a:r>
            <a:endParaRPr lang="fr-FR" sz="1800" dirty="0"/>
          </a:p>
          <a:p>
            <a:r>
              <a:rPr lang="fr-FR" sz="1800" dirty="0" smtClean="0"/>
              <a:t>Cependant, </a:t>
            </a:r>
            <a:r>
              <a:rPr lang="fr-FR" sz="1800" dirty="0" smtClean="0"/>
              <a:t>changement institutionnel n’est pas automatique </a:t>
            </a:r>
            <a:r>
              <a:rPr lang="fr-FR" sz="1800" dirty="0" smtClean="0"/>
              <a:t>: nécessite des processus de </a:t>
            </a:r>
            <a:r>
              <a:rPr lang="fr-FR" sz="1800" u="sng" dirty="0" smtClean="0"/>
              <a:t>légitimation/accumulation de capital symbolique</a:t>
            </a:r>
            <a:r>
              <a:rPr lang="fr-FR" sz="1800" dirty="0"/>
              <a:t> </a:t>
            </a:r>
            <a:r>
              <a:rPr lang="fr-FR" sz="1800" dirty="0" smtClean="0"/>
              <a:t>et de</a:t>
            </a:r>
            <a:r>
              <a:rPr lang="fr-FR" sz="1800" dirty="0" smtClean="0"/>
              <a:t> </a:t>
            </a:r>
            <a:r>
              <a:rPr lang="fr-FR" sz="1800" u="sng" dirty="0" smtClean="0"/>
              <a:t>construction de coalitions </a:t>
            </a:r>
            <a:r>
              <a:rPr lang="fr-FR" sz="1800" u="sng" dirty="0" smtClean="0"/>
              <a:t>politiques/accumulation de capital social</a:t>
            </a:r>
            <a:endParaRPr lang="fr-FR" sz="1800" u="sng" dirty="0" smtClean="0"/>
          </a:p>
          <a:p>
            <a:pPr lvl="1"/>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16</a:t>
            </a:fld>
            <a:endParaRPr lang="fr-FR"/>
          </a:p>
        </p:txBody>
      </p:sp>
    </p:spTree>
    <p:extLst>
      <p:ext uri="{BB962C8B-B14F-4D97-AF65-F5344CB8AC3E}">
        <p14:creationId xmlns:p14="http://schemas.microsoft.com/office/powerpoint/2010/main" val="2480930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2.3 Pouvoir, institutions et régimes technologiques </a:t>
            </a:r>
            <a:endParaRPr lang="fr-FR" dirty="0"/>
          </a:p>
        </p:txBody>
      </p:sp>
      <p:sp>
        <p:nvSpPr>
          <p:cNvPr id="3" name="Espace réservé du contenu 2"/>
          <p:cNvSpPr>
            <a:spLocks noGrp="1"/>
          </p:cNvSpPr>
          <p:nvPr>
            <p:ph idx="1"/>
          </p:nvPr>
        </p:nvSpPr>
        <p:spPr>
          <a:xfrm>
            <a:off x="0" y="913638"/>
            <a:ext cx="9144000" cy="4890030"/>
          </a:xfrm>
        </p:spPr>
        <p:txBody>
          <a:bodyPr/>
          <a:lstStyle/>
          <a:p>
            <a:r>
              <a:rPr lang="fr-FR" sz="2400" dirty="0" smtClean="0"/>
              <a:t>Régimes technologiques (</a:t>
            </a:r>
            <a:r>
              <a:rPr lang="fr-FR" sz="2400" dirty="0" err="1" smtClean="0"/>
              <a:t>Malerba</a:t>
            </a:r>
            <a:r>
              <a:rPr lang="fr-FR" sz="2400" dirty="0" smtClean="0"/>
              <a:t> et </a:t>
            </a:r>
            <a:r>
              <a:rPr lang="fr-FR" sz="2400" dirty="0" err="1" smtClean="0"/>
              <a:t>Orsenigo</a:t>
            </a:r>
            <a:r>
              <a:rPr lang="fr-FR" sz="2400" dirty="0" smtClean="0"/>
              <a:t>, 1993 &amp; 1995) :</a:t>
            </a:r>
          </a:p>
          <a:p>
            <a:pPr lvl="1"/>
            <a:r>
              <a:rPr lang="fr-FR" sz="2400" dirty="0" smtClean="0"/>
              <a:t>Opportunités technologiques</a:t>
            </a:r>
          </a:p>
          <a:p>
            <a:pPr lvl="1"/>
            <a:r>
              <a:rPr lang="fr-FR" sz="2400" dirty="0" err="1" smtClean="0"/>
              <a:t>Cumulativité</a:t>
            </a:r>
            <a:r>
              <a:rPr lang="fr-FR" sz="2400" dirty="0" smtClean="0"/>
              <a:t> des innovations et connaissances</a:t>
            </a:r>
          </a:p>
          <a:p>
            <a:pPr lvl="1"/>
            <a:r>
              <a:rPr lang="fr-FR" sz="2400" dirty="0" smtClean="0"/>
              <a:t>Degré d’</a:t>
            </a:r>
            <a:r>
              <a:rPr lang="fr-FR" sz="2400" dirty="0" err="1" smtClean="0"/>
              <a:t>appropriabilité</a:t>
            </a:r>
            <a:r>
              <a:rPr lang="fr-FR" sz="2400" dirty="0" smtClean="0"/>
              <a:t> et mode d’appropriation de l’innovation</a:t>
            </a:r>
          </a:p>
          <a:p>
            <a:r>
              <a:rPr lang="fr-FR" sz="2400" dirty="0" smtClean="0"/>
              <a:t>Ces caractéristiques techniques déterminent le degré de concentration, les niveaux d’entrées/sorties, le type d’innovations (incrémentales/radicales)</a:t>
            </a:r>
          </a:p>
          <a:p>
            <a:r>
              <a:rPr lang="fr-FR" sz="2400" dirty="0" smtClean="0"/>
              <a:t>Selon les régimes technologiques, des rapports de pouvoir différents et des types d’architectures institutionnels</a:t>
            </a:r>
          </a:p>
          <a:p>
            <a:r>
              <a:rPr lang="fr-FR" sz="2400" dirty="0" smtClean="0"/>
              <a:t>Réciproquement, certaines institutions vont favoriser certains régimes technologiques (Hall et </a:t>
            </a:r>
            <a:r>
              <a:rPr lang="fr-FR" sz="2400" dirty="0" err="1" smtClean="0"/>
              <a:t>Soskice</a:t>
            </a:r>
            <a:r>
              <a:rPr lang="fr-FR" sz="2400" dirty="0" smtClean="0"/>
              <a:t>, 2001; </a:t>
            </a:r>
            <a:r>
              <a:rPr lang="fr-FR" sz="2400" dirty="0" err="1" smtClean="0"/>
              <a:t>Amable</a:t>
            </a:r>
            <a:r>
              <a:rPr lang="fr-FR" sz="2400" dirty="0" smtClean="0"/>
              <a:t>, 2003)</a:t>
            </a:r>
          </a:p>
          <a:p>
            <a:r>
              <a:rPr lang="fr-FR" sz="2400" dirty="0" smtClean="0"/>
              <a:t>Il convient d’inclure ici les ressources matérielles de l’Etat et donc sa capacité de contrôle et d’</a:t>
            </a:r>
            <a:r>
              <a:rPr lang="fr-FR" sz="2400" i="1" dirty="0" err="1" smtClean="0"/>
              <a:t>enforcement</a:t>
            </a:r>
            <a:endParaRPr lang="fr-FR" sz="2400" i="1" dirty="0" smtClean="0"/>
          </a:p>
          <a:p>
            <a:pPr lvl="1"/>
            <a:endParaRPr lang="fr-FR" dirty="0"/>
          </a:p>
        </p:txBody>
      </p:sp>
      <p:sp>
        <p:nvSpPr>
          <p:cNvPr id="4" name="Espace réservé de la date 3"/>
          <p:cNvSpPr>
            <a:spLocks noGrp="1"/>
          </p:cNvSpPr>
          <p:nvPr>
            <p:ph type="dt" sz="half" idx="10"/>
          </p:nvPr>
        </p:nvSpPr>
        <p:spPr/>
        <p:txBody>
          <a:bodyPr/>
          <a:lstStyle/>
          <a:p>
            <a:r>
              <a:rPr lang="fr-FR" dirty="0" err="1" smtClean="0"/>
              <a:t>Trans’innov</a:t>
            </a:r>
            <a:endParaRPr lang="fr-FR" dirty="0"/>
          </a:p>
        </p:txBody>
      </p:sp>
      <p:sp>
        <p:nvSpPr>
          <p:cNvPr id="5" name="Espace réservé du pied de page 4"/>
          <p:cNvSpPr>
            <a:spLocks noGrp="1"/>
          </p:cNvSpPr>
          <p:nvPr>
            <p:ph type="ftr" sz="quarter" idx="11"/>
          </p:nvPr>
        </p:nvSpPr>
        <p:spPr/>
        <p:txBody>
          <a:bodyPr/>
          <a:lstStyle/>
          <a:p>
            <a:r>
              <a:rPr lang="en-US" dirty="0">
                <a:solidFill>
                  <a:srgbClr val="BEAD8A"/>
                </a:solidFill>
              </a:rPr>
              <a:t>Paris</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17</a:t>
            </a:fld>
            <a:endParaRPr lang="fr-FR"/>
          </a:p>
        </p:txBody>
      </p:sp>
    </p:spTree>
    <p:extLst>
      <p:ext uri="{BB962C8B-B14F-4D97-AF65-F5344CB8AC3E}">
        <p14:creationId xmlns:p14="http://schemas.microsoft.com/office/powerpoint/2010/main" val="3473639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18</a:t>
            </a:fld>
            <a:endParaRPr lang="fr-FR"/>
          </a:p>
        </p:txBody>
      </p:sp>
      <p:sp>
        <p:nvSpPr>
          <p:cNvPr id="7" name="Rectangle 6"/>
          <p:cNvSpPr/>
          <p:nvPr/>
        </p:nvSpPr>
        <p:spPr>
          <a:xfrm>
            <a:off x="345169" y="3158835"/>
            <a:ext cx="1897625" cy="790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Evolution des croyances</a:t>
            </a:r>
            <a:endParaRPr lang="fr-FR" dirty="0"/>
          </a:p>
        </p:txBody>
      </p:sp>
      <p:sp>
        <p:nvSpPr>
          <p:cNvPr id="8" name="Rectangle 7"/>
          <p:cNvSpPr/>
          <p:nvPr/>
        </p:nvSpPr>
        <p:spPr>
          <a:xfrm>
            <a:off x="2881294" y="1433615"/>
            <a:ext cx="2227005" cy="1378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Innovation, changement technique, régime technologique</a:t>
            </a:r>
            <a:endParaRPr lang="fr-FR" dirty="0"/>
          </a:p>
        </p:txBody>
      </p:sp>
      <p:sp>
        <p:nvSpPr>
          <p:cNvPr id="11" name="Rectangle 10"/>
          <p:cNvSpPr/>
          <p:nvPr/>
        </p:nvSpPr>
        <p:spPr>
          <a:xfrm>
            <a:off x="2881294" y="4970271"/>
            <a:ext cx="1626904" cy="1048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Demande politique, conflit &amp; jurisprudence</a:t>
            </a:r>
            <a:endParaRPr lang="fr-FR" dirty="0"/>
          </a:p>
        </p:txBody>
      </p:sp>
      <p:sp>
        <p:nvSpPr>
          <p:cNvPr id="12" name="Rectangle 11"/>
          <p:cNvSpPr/>
          <p:nvPr/>
        </p:nvSpPr>
        <p:spPr>
          <a:xfrm>
            <a:off x="6144133" y="2960826"/>
            <a:ext cx="2084032" cy="12131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Droit &amp; changement des règles formelles</a:t>
            </a:r>
            <a:endParaRPr lang="fr-FR" dirty="0"/>
          </a:p>
        </p:txBody>
      </p:sp>
      <p:cxnSp>
        <p:nvCxnSpPr>
          <p:cNvPr id="17" name="Connecteur droit avec flèche 16"/>
          <p:cNvCxnSpPr>
            <a:stCxn id="12" idx="0"/>
          </p:cNvCxnSpPr>
          <p:nvPr/>
        </p:nvCxnSpPr>
        <p:spPr>
          <a:xfrm flipH="1" flipV="1">
            <a:off x="5078360" y="2038090"/>
            <a:ext cx="2107789" cy="9227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a:stCxn id="41" idx="0"/>
          </p:cNvCxnSpPr>
          <p:nvPr/>
        </p:nvCxnSpPr>
        <p:spPr>
          <a:xfrm flipH="1" flipV="1">
            <a:off x="4024053" y="2794479"/>
            <a:ext cx="102626" cy="61480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a:stCxn id="41" idx="2"/>
            <a:endCxn id="11" idx="0"/>
          </p:cNvCxnSpPr>
          <p:nvPr/>
        </p:nvCxnSpPr>
        <p:spPr>
          <a:xfrm flipH="1">
            <a:off x="3694746" y="4437728"/>
            <a:ext cx="431933" cy="5325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a:stCxn id="11" idx="3"/>
            <a:endCxn id="12" idx="2"/>
          </p:cNvCxnSpPr>
          <p:nvPr/>
        </p:nvCxnSpPr>
        <p:spPr>
          <a:xfrm flipV="1">
            <a:off x="4508198" y="4173941"/>
            <a:ext cx="2677951" cy="1320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p:nvPr/>
        </p:nvCxnSpPr>
        <p:spPr>
          <a:xfrm flipH="1">
            <a:off x="1120878" y="2060171"/>
            <a:ext cx="1760415" cy="103186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2698132" y="3409282"/>
            <a:ext cx="2857094" cy="10284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Evolution </a:t>
            </a:r>
            <a:r>
              <a:rPr lang="fr-FR" dirty="0"/>
              <a:t>des structures </a:t>
            </a:r>
            <a:r>
              <a:rPr lang="fr-FR" dirty="0" smtClean="0"/>
              <a:t>industrielles et des rapports </a:t>
            </a:r>
            <a:r>
              <a:rPr lang="fr-FR" dirty="0" smtClean="0"/>
              <a:t>de pouvoirs entre </a:t>
            </a:r>
            <a:r>
              <a:rPr lang="fr-FR" i="1" dirty="0" err="1" smtClean="0"/>
              <a:t>stakeholders</a:t>
            </a:r>
            <a:endParaRPr lang="fr-FR" dirty="0"/>
          </a:p>
        </p:txBody>
      </p:sp>
      <p:cxnSp>
        <p:nvCxnSpPr>
          <p:cNvPr id="45" name="Connecteur droit avec flèche 44"/>
          <p:cNvCxnSpPr>
            <a:stCxn id="7" idx="2"/>
            <a:endCxn id="11" idx="1"/>
          </p:cNvCxnSpPr>
          <p:nvPr/>
        </p:nvCxnSpPr>
        <p:spPr>
          <a:xfrm>
            <a:off x="1293982" y="3949404"/>
            <a:ext cx="1587312" cy="1544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276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2400" dirty="0" smtClean="0"/>
              <a:t>Attention ! Toute modification des positions dominantes n’implique pas nécessairement transformation institutionnelle. 2 cas possibles :</a:t>
            </a:r>
          </a:p>
          <a:p>
            <a:pPr lvl="1"/>
            <a:r>
              <a:rPr lang="fr-FR" sz="2400" dirty="0" smtClean="0"/>
              <a:t>Stratégie révolutionnaire/disruptive/contestation des positions &amp; business </a:t>
            </a:r>
            <a:r>
              <a:rPr lang="fr-FR" sz="2400" dirty="0" err="1" smtClean="0"/>
              <a:t>models</a:t>
            </a:r>
            <a:r>
              <a:rPr lang="fr-FR" sz="2400" dirty="0" smtClean="0"/>
              <a:t> dominants </a:t>
            </a:r>
            <a:r>
              <a:rPr lang="fr-FR" sz="2400" u="sng" dirty="0" smtClean="0"/>
              <a:t>et</a:t>
            </a:r>
            <a:r>
              <a:rPr lang="fr-FR" sz="2400" dirty="0" smtClean="0"/>
              <a:t> des règles du jeu (ex : Uber)</a:t>
            </a:r>
          </a:p>
          <a:p>
            <a:pPr lvl="1"/>
            <a:r>
              <a:rPr lang="fr-FR" sz="2400" dirty="0" smtClean="0"/>
              <a:t>Stratégie « conformiste » de contestation des positions dominantes : pas de remise en cause des règles mais modification des positions</a:t>
            </a:r>
            <a:endParaRPr lang="fr-FR" sz="2400"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19</a:t>
            </a:fld>
            <a:endParaRPr lang="fr-FR"/>
          </a:p>
        </p:txBody>
      </p:sp>
    </p:spTree>
    <p:extLst>
      <p:ext uri="{BB962C8B-B14F-4D97-AF65-F5344CB8AC3E}">
        <p14:creationId xmlns:p14="http://schemas.microsoft.com/office/powerpoint/2010/main" val="3032049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000" b="1" dirty="0" smtClean="0"/>
              <a:t>Intr</a:t>
            </a:r>
            <a:r>
              <a:rPr lang="fr-FR" sz="2000" b="1" dirty="0" smtClean="0"/>
              <a:t>oduction : la problématique de départ : la question du déterminisme technologique vs le rôle des pouvoirs institutionnalisés</a:t>
            </a:r>
            <a:endParaRPr lang="fr-FR" sz="2000" b="1" dirty="0"/>
          </a:p>
        </p:txBody>
      </p:sp>
      <p:sp>
        <p:nvSpPr>
          <p:cNvPr id="3" name="Espace réservé du contenu 2"/>
          <p:cNvSpPr>
            <a:spLocks noGrp="1"/>
          </p:cNvSpPr>
          <p:nvPr>
            <p:ph idx="1"/>
          </p:nvPr>
        </p:nvSpPr>
        <p:spPr>
          <a:xfrm>
            <a:off x="0" y="913638"/>
            <a:ext cx="9144000" cy="5712711"/>
          </a:xfrm>
        </p:spPr>
        <p:txBody>
          <a:bodyPr/>
          <a:lstStyle/>
          <a:p>
            <a:r>
              <a:rPr lang="fr-FR" dirty="0" smtClean="0"/>
              <a:t>Période de révolution industrielle et de changement technique rapide, et impression de relative impuissance ou d’une absence de volonté des états à (vouloir ou pouvoir?) contrôler certaines firmes ou empêcher le déploiement de certaines technologies. </a:t>
            </a:r>
            <a:r>
              <a:rPr lang="fr-FR" dirty="0"/>
              <a:t>Le pouvoir des états </a:t>
            </a:r>
            <a:r>
              <a:rPr lang="fr-FR" dirty="0" smtClean="0"/>
              <a:t>et des travailleurs «</a:t>
            </a:r>
            <a:r>
              <a:rPr lang="fr-FR" dirty="0"/>
              <a:t> </a:t>
            </a:r>
            <a:r>
              <a:rPr lang="fr-FR" dirty="0" err="1"/>
              <a:t>disrupté</a:t>
            </a:r>
            <a:r>
              <a:rPr lang="fr-FR" dirty="0"/>
              <a:t> </a:t>
            </a:r>
            <a:r>
              <a:rPr lang="fr-FR" dirty="0" smtClean="0"/>
              <a:t>» ?</a:t>
            </a:r>
          </a:p>
          <a:p>
            <a:pPr lvl="1"/>
            <a:r>
              <a:rPr lang="fr-FR" sz="2000" dirty="0" smtClean="0">
                <a:hlinkClick r:id="rId2" action="ppaction://hlinksldjump"/>
              </a:rPr>
              <a:t>GAFAM</a:t>
            </a:r>
            <a:endParaRPr lang="fr-FR" sz="2000" dirty="0"/>
          </a:p>
          <a:p>
            <a:pPr lvl="1"/>
            <a:r>
              <a:rPr lang="fr-FR" sz="2000" dirty="0">
                <a:hlinkClick r:id="rId3" action="ppaction://hlinksldjump"/>
              </a:rPr>
              <a:t>Uber/</a:t>
            </a:r>
            <a:r>
              <a:rPr lang="fr-FR" sz="2000" dirty="0" err="1">
                <a:hlinkClick r:id="rId3" action="ppaction://hlinksldjump"/>
              </a:rPr>
              <a:t>Deliveroo</a:t>
            </a:r>
            <a:endParaRPr lang="fr-FR" sz="2000" dirty="0"/>
          </a:p>
          <a:p>
            <a:pPr lvl="1"/>
            <a:r>
              <a:rPr lang="fr-FR" sz="2000" dirty="0" smtClean="0">
                <a:hlinkClick r:id="rId4" action="ppaction://hlinksldjump"/>
              </a:rPr>
              <a:t>Industrie pharmaceutique</a:t>
            </a:r>
            <a:r>
              <a:rPr lang="fr-FR" sz="2000" dirty="0" smtClean="0"/>
              <a:t> </a:t>
            </a:r>
            <a:endParaRPr lang="fr-FR" dirty="0" smtClean="0"/>
          </a:p>
          <a:p>
            <a:r>
              <a:rPr lang="fr-FR" dirty="0" smtClean="0"/>
              <a:t>Pourtant, l’Etat se définit par sa souveraineté, </a:t>
            </a:r>
            <a:r>
              <a:rPr lang="fr-FR" dirty="0" err="1" smtClean="0"/>
              <a:t>càd</a:t>
            </a:r>
            <a:r>
              <a:rPr lang="fr-FR" dirty="0" smtClean="0"/>
              <a:t>, la capacité à définir la loi et le droit</a:t>
            </a:r>
          </a:p>
          <a:p>
            <a:r>
              <a:rPr lang="fr-FR" dirty="0" smtClean="0"/>
              <a:t>Enjeu : comprendre les pouvoirs relatifs de la technique et des institutions (dont l’Etat)</a:t>
            </a:r>
          </a:p>
          <a:p>
            <a:pPr lvl="1"/>
            <a:r>
              <a:rPr lang="fr-FR" sz="2000" dirty="0" smtClean="0"/>
              <a:t>Les institutions sont-elles déterminées par le changement technique?</a:t>
            </a:r>
          </a:p>
          <a:p>
            <a:pPr lvl="1"/>
            <a:r>
              <a:rPr lang="fr-FR" sz="2000" dirty="0" smtClean="0"/>
              <a:t>Les institutions et le politique déterminent-ils le changement technique et l’innovation? Conditions sociales et politiques de l’innovation?</a:t>
            </a:r>
          </a:p>
          <a:p>
            <a:pPr lvl="1"/>
            <a:r>
              <a:rPr lang="fr-FR" sz="2000" dirty="0" err="1" smtClean="0">
                <a:hlinkClick r:id="rId5" action="ppaction://hlinksldjump"/>
              </a:rPr>
              <a:t>Co-évolution</a:t>
            </a:r>
            <a:r>
              <a:rPr lang="fr-FR" sz="2000" dirty="0" smtClean="0">
                <a:hlinkClick r:id="rId5" action="ppaction://hlinksldjump"/>
              </a:rPr>
              <a:t> changement institutionnel et technique</a:t>
            </a:r>
            <a:r>
              <a:rPr lang="fr-FR" sz="2000" dirty="0" smtClean="0"/>
              <a:t>.</a:t>
            </a:r>
            <a:endParaRPr lang="fr-FR" sz="2400" dirty="0"/>
          </a:p>
          <a:p>
            <a:endParaRPr lang="fr-FR" sz="2400" dirty="0" smtClean="0"/>
          </a:p>
          <a:p>
            <a:pPr marL="457020" lvl="1" indent="0">
              <a:buNone/>
            </a:pPr>
            <a:endParaRPr lang="fr-FR" sz="2000" dirty="0" smtClean="0"/>
          </a:p>
          <a:p>
            <a:pPr marL="0" indent="0">
              <a:buNone/>
            </a:pPr>
            <a:endParaRPr lang="fr-FR" dirty="0" smtClean="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2</a:t>
            </a:fld>
            <a:endParaRPr lang="fr-FR"/>
          </a:p>
        </p:txBody>
      </p:sp>
    </p:spTree>
    <p:extLst>
      <p:ext uri="{BB962C8B-B14F-4D97-AF65-F5344CB8AC3E}">
        <p14:creationId xmlns:p14="http://schemas.microsoft.com/office/powerpoint/2010/main" val="1266878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p:txBody>
          <a:bodyPr>
            <a:normAutofit/>
          </a:bodyPr>
          <a:lstStyle/>
          <a:p>
            <a:r>
              <a:rPr lang="fr-FR" b="1" dirty="0" smtClean="0"/>
              <a:t>2. Régimes technologiques, institutions et pouvoir</a:t>
            </a:r>
            <a:endParaRPr lang="fr-FR" dirty="0"/>
          </a:p>
        </p:txBody>
      </p:sp>
      <p:sp>
        <p:nvSpPr>
          <p:cNvPr id="7" name="Titre 6"/>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4294967295"/>
          </p:nvPr>
        </p:nvSpPr>
        <p:spPr>
          <a:xfrm>
            <a:off x="0" y="6553200"/>
            <a:ext cx="457200" cy="304800"/>
          </a:xfrm>
          <a:prstGeom prst="rect">
            <a:avLst/>
          </a:prstGeom>
        </p:spPr>
        <p:txBody>
          <a:bodyPr/>
          <a:lstStyle/>
          <a:p>
            <a:fld id="{DCE37727-CC04-7A46-938D-2CCFF056F773}" type="slidenum">
              <a:rPr lang="fr-FR" smtClean="0"/>
              <a:pPr/>
              <a:t>20</a:t>
            </a:fld>
            <a:endParaRPr lang="fr-FR"/>
          </a:p>
        </p:txBody>
      </p:sp>
    </p:spTree>
    <p:extLst>
      <p:ext uri="{BB962C8B-B14F-4D97-AF65-F5344CB8AC3E}">
        <p14:creationId xmlns:p14="http://schemas.microsoft.com/office/powerpoint/2010/main" val="2176942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3</a:t>
            </a:r>
            <a:r>
              <a:rPr lang="fr-FR" b="1" dirty="0" smtClean="0"/>
              <a:t>. Le cas de l’industrie pharmaceutique</a:t>
            </a:r>
            <a:endParaRPr lang="fr-FR" b="1" dirty="0"/>
          </a:p>
        </p:txBody>
      </p:sp>
      <p:sp>
        <p:nvSpPr>
          <p:cNvPr id="3" name="Espace réservé du contenu 2"/>
          <p:cNvSpPr>
            <a:spLocks noGrp="1"/>
          </p:cNvSpPr>
          <p:nvPr>
            <p:ph idx="1"/>
          </p:nvPr>
        </p:nvSpPr>
        <p:spPr>
          <a:xfrm>
            <a:off x="0" y="913638"/>
            <a:ext cx="9144000" cy="5639562"/>
          </a:xfrm>
        </p:spPr>
        <p:txBody>
          <a:bodyPr/>
          <a:lstStyle/>
          <a:p>
            <a:r>
              <a:rPr lang="fr-FR" sz="2800" dirty="0" smtClean="0"/>
              <a:t>Régime technologique</a:t>
            </a:r>
          </a:p>
          <a:p>
            <a:pPr lvl="1"/>
            <a:r>
              <a:rPr lang="fr-FR" dirty="0" smtClean="0"/>
              <a:t>« science </a:t>
            </a:r>
            <a:r>
              <a:rPr lang="fr-FR" dirty="0" err="1" smtClean="0"/>
              <a:t>based</a:t>
            </a:r>
            <a:r>
              <a:rPr lang="fr-FR" dirty="0" smtClean="0"/>
              <a:t> </a:t>
            </a:r>
            <a:r>
              <a:rPr lang="fr-FR" dirty="0" smtClean="0"/>
              <a:t>» : innovation permanente</a:t>
            </a:r>
            <a:endParaRPr lang="fr-FR" dirty="0" smtClean="0"/>
          </a:p>
          <a:p>
            <a:pPr lvl="1"/>
            <a:r>
              <a:rPr lang="fr-FR" dirty="0" smtClean="0"/>
              <a:t>Opportunités technologiques déclinantes de la chimie mais opportunités du régime </a:t>
            </a:r>
            <a:r>
              <a:rPr lang="fr-FR" dirty="0" err="1" smtClean="0"/>
              <a:t>biotech</a:t>
            </a:r>
            <a:r>
              <a:rPr lang="fr-FR" dirty="0"/>
              <a:t> </a:t>
            </a:r>
            <a:r>
              <a:rPr lang="fr-FR" dirty="0" smtClean="0"/>
              <a:t>et génétique</a:t>
            </a:r>
            <a:endParaRPr lang="fr-FR" dirty="0"/>
          </a:p>
          <a:p>
            <a:pPr lvl="1"/>
            <a:r>
              <a:rPr lang="fr-FR" dirty="0" err="1" smtClean="0"/>
              <a:t>Cumulativité</a:t>
            </a:r>
            <a:r>
              <a:rPr lang="fr-FR" dirty="0" smtClean="0"/>
              <a:t> des innovations</a:t>
            </a:r>
          </a:p>
          <a:p>
            <a:pPr lvl="1"/>
            <a:r>
              <a:rPr lang="fr-FR" dirty="0" smtClean="0"/>
              <a:t>Segmentation en multiples marchés du fait de la diversité des pathologies humaines</a:t>
            </a:r>
            <a:endParaRPr lang="fr-FR" dirty="0"/>
          </a:p>
          <a:p>
            <a:pPr lvl="1"/>
            <a:r>
              <a:rPr lang="fr-FR" dirty="0" smtClean="0"/>
              <a:t>Molécules faciles à reproduire </a:t>
            </a:r>
            <a:r>
              <a:rPr lang="fr-FR" dirty="0" smtClean="0"/>
              <a:t>mais moins </a:t>
            </a:r>
            <a:r>
              <a:rPr lang="fr-FR" dirty="0" smtClean="0"/>
              <a:t>évident pour les produits </a:t>
            </a:r>
            <a:r>
              <a:rPr lang="fr-FR" dirty="0" smtClean="0"/>
              <a:t>biologiques (processus différents)</a:t>
            </a:r>
            <a:endParaRPr lang="fr-FR" dirty="0" smtClean="0"/>
          </a:p>
          <a:p>
            <a:pPr lvl="1"/>
            <a:r>
              <a:rPr lang="fr-FR" dirty="0" smtClean="0"/>
              <a:t>Les enjeux du </a:t>
            </a:r>
            <a:r>
              <a:rPr lang="fr-FR" dirty="0" smtClean="0"/>
              <a:t>brevet comme mode d’appropriation de l’innovation</a:t>
            </a:r>
            <a:endParaRPr lang="fr-FR" dirty="0"/>
          </a:p>
        </p:txBody>
      </p:sp>
      <p:sp>
        <p:nvSpPr>
          <p:cNvPr id="4" name="Espace réservé de la date 3"/>
          <p:cNvSpPr>
            <a:spLocks noGrp="1"/>
          </p:cNvSpPr>
          <p:nvPr>
            <p:ph type="dt" sz="half" idx="10"/>
          </p:nvPr>
        </p:nvSpPr>
        <p:spPr/>
        <p:txBody>
          <a:bodyPr/>
          <a:lstStyle/>
          <a:p>
            <a:r>
              <a:rPr lang="fr-FR" dirty="0" err="1"/>
              <a:t>Trans’innov</a:t>
            </a:r>
            <a:endParaRPr lang="fr-FR" dirty="0"/>
          </a:p>
        </p:txBody>
      </p:sp>
      <p:sp>
        <p:nvSpPr>
          <p:cNvPr id="5" name="Espace réservé du pied de page 4"/>
          <p:cNvSpPr>
            <a:spLocks noGrp="1"/>
          </p:cNvSpPr>
          <p:nvPr>
            <p:ph type="ftr" sz="quarter" idx="11"/>
          </p:nvPr>
        </p:nvSpPr>
        <p:spPr/>
        <p:txBody>
          <a:bodyPr/>
          <a:lstStyle/>
          <a:p>
            <a:r>
              <a:rPr lang="en-US" dirty="0">
                <a:solidFill>
                  <a:srgbClr val="BEAD8A"/>
                </a:solidFill>
              </a:rPr>
              <a:t>Paris</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21</a:t>
            </a:fld>
            <a:endParaRPr lang="fr-FR"/>
          </a:p>
        </p:txBody>
      </p:sp>
    </p:spTree>
    <p:extLst>
      <p:ext uri="{BB962C8B-B14F-4D97-AF65-F5344CB8AC3E}">
        <p14:creationId xmlns:p14="http://schemas.microsoft.com/office/powerpoint/2010/main" val="3898142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3</a:t>
            </a:r>
            <a:r>
              <a:rPr lang="fr-FR" b="1" dirty="0" smtClean="0"/>
              <a:t>. Le cas de l’industrie</a:t>
            </a:r>
            <a:r>
              <a:rPr lang="fr-FR" dirty="0" smtClean="0"/>
              <a:t> </a:t>
            </a:r>
            <a:r>
              <a:rPr lang="fr-FR" b="1" dirty="0" smtClean="0"/>
              <a:t>pharmaceutique</a:t>
            </a:r>
            <a:endParaRPr lang="fr-FR" b="1" dirty="0"/>
          </a:p>
        </p:txBody>
      </p:sp>
      <p:sp>
        <p:nvSpPr>
          <p:cNvPr id="3" name="Espace réservé du contenu 2"/>
          <p:cNvSpPr>
            <a:spLocks noGrp="1"/>
          </p:cNvSpPr>
          <p:nvPr>
            <p:ph idx="1"/>
          </p:nvPr>
        </p:nvSpPr>
        <p:spPr>
          <a:xfrm>
            <a:off x="42334" y="716993"/>
            <a:ext cx="9101666" cy="4890030"/>
          </a:xfrm>
        </p:spPr>
        <p:txBody>
          <a:bodyPr/>
          <a:lstStyle/>
          <a:p>
            <a:r>
              <a:rPr lang="fr-FR" dirty="0" smtClean="0"/>
              <a:t>…mais un ordre institutionnel </a:t>
            </a:r>
            <a:r>
              <a:rPr lang="fr-FR" dirty="0" smtClean="0"/>
              <a:t>stable fondé </a:t>
            </a:r>
            <a:r>
              <a:rPr lang="fr-FR" dirty="0" smtClean="0"/>
              <a:t>sur un compromis historique </a:t>
            </a:r>
            <a:r>
              <a:rPr lang="fr-FR" dirty="0" smtClean="0"/>
              <a:t>entre accès à la santé et rentabilité de l’innovation, créant en partie un avantage aux firmes installées : </a:t>
            </a:r>
            <a:endParaRPr lang="fr-FR" dirty="0"/>
          </a:p>
          <a:p>
            <a:pPr lvl="1"/>
            <a:r>
              <a:rPr lang="fr-FR" sz="2000" dirty="0" smtClean="0"/>
              <a:t>Coûts fixes élevés du fait des barrières institutionnelles (réglementation du </a:t>
            </a:r>
            <a:r>
              <a:rPr lang="fr-FR" sz="2000" dirty="0" smtClean="0"/>
              <a:t>médicament/essais cliniques ) </a:t>
            </a:r>
            <a:endParaRPr lang="fr-FR" sz="2000" dirty="0" smtClean="0"/>
          </a:p>
          <a:p>
            <a:pPr lvl="1"/>
            <a:r>
              <a:rPr lang="fr-FR" sz="2000" dirty="0" err="1" smtClean="0"/>
              <a:t>Big</a:t>
            </a:r>
            <a:r>
              <a:rPr lang="fr-FR" sz="2000" dirty="0" smtClean="0"/>
              <a:t> pharma intégrées verticalement et capables de coordonner l’ensemble des acteurs de la chaîne du médicament ; propriétaires </a:t>
            </a:r>
            <a:r>
              <a:rPr lang="fr-FR" sz="2000" dirty="0" smtClean="0"/>
              <a:t>des données cliniques et </a:t>
            </a:r>
            <a:r>
              <a:rPr lang="fr-FR" sz="2000" dirty="0" smtClean="0"/>
              <a:t>des brevets sur les </a:t>
            </a:r>
            <a:r>
              <a:rPr lang="fr-FR" sz="2000" dirty="0" smtClean="0"/>
              <a:t>médicaments </a:t>
            </a:r>
            <a:r>
              <a:rPr lang="fr-FR" sz="2000" dirty="0" smtClean="0"/>
              <a:t>assurent une rente(</a:t>
            </a:r>
            <a:r>
              <a:rPr lang="fr-FR" sz="2000" dirty="0" err="1" smtClean="0"/>
              <a:t>abilité</a:t>
            </a:r>
            <a:r>
              <a:rPr lang="fr-FR" sz="2000" dirty="0" smtClean="0"/>
              <a:t>) de l’innovation</a:t>
            </a:r>
            <a:endParaRPr lang="fr-FR" sz="2000" dirty="0" smtClean="0"/>
          </a:p>
          <a:p>
            <a:pPr lvl="1"/>
            <a:r>
              <a:rPr lang="fr-FR" sz="2000" dirty="0" smtClean="0"/>
              <a:t>Interdépendance entre firmes et Etat (</a:t>
            </a:r>
            <a:r>
              <a:rPr lang="fr-FR" sz="2000" dirty="0" smtClean="0"/>
              <a:t>agences du médicament, </a:t>
            </a:r>
            <a:r>
              <a:rPr lang="fr-FR" sz="2000" dirty="0" smtClean="0"/>
              <a:t>systèmes d’assurance </a:t>
            </a:r>
            <a:r>
              <a:rPr lang="fr-FR" sz="2000" dirty="0" smtClean="0"/>
              <a:t>médicament, systèmes de recherche et de santé)</a:t>
            </a:r>
          </a:p>
          <a:p>
            <a:pPr lvl="1"/>
            <a:r>
              <a:rPr lang="fr-FR" sz="2000" dirty="0" smtClean="0"/>
              <a:t>Une demande socialisée; systèmes </a:t>
            </a:r>
            <a:r>
              <a:rPr lang="fr-FR" sz="2000" dirty="0"/>
              <a:t>de prix et remboursement dépendent et déterminants de la présence de l’industrie sur le </a:t>
            </a:r>
            <a:r>
              <a:rPr lang="fr-FR" sz="2000" dirty="0" smtClean="0"/>
              <a:t>territoire : pouvoir de négociation des firmes, grâce à leurs capacités de production et distribution, et leur contrôle des brevets</a:t>
            </a:r>
            <a:endParaRPr lang="fr-FR" sz="2000" dirty="0"/>
          </a:p>
          <a:p>
            <a:pPr lvl="1"/>
            <a:r>
              <a:rPr lang="fr-FR" sz="2000" dirty="0" smtClean="0"/>
              <a:t>Asymétrie </a:t>
            </a:r>
            <a:r>
              <a:rPr lang="fr-FR" sz="2000" dirty="0" smtClean="0"/>
              <a:t>d’informationnelles entre agences et firmes </a:t>
            </a:r>
            <a:r>
              <a:rPr lang="fr-FR" sz="2000" dirty="0"/>
              <a:t>+ </a:t>
            </a:r>
            <a:r>
              <a:rPr lang="fr-FR" sz="2000" dirty="0" smtClean="0"/>
              <a:t>conflits d’intérêt de certains professionnels de santé</a:t>
            </a:r>
            <a:endParaRPr lang="fr-FR" sz="2000" dirty="0"/>
          </a:p>
          <a:p>
            <a:pPr lvl="1"/>
            <a:r>
              <a:rPr lang="fr-FR" sz="2000" dirty="0" smtClean="0"/>
              <a:t>La nécessité d’assurer la sécurité sanitaire </a:t>
            </a:r>
            <a:r>
              <a:rPr lang="fr-FR" sz="2000" dirty="0" smtClean="0"/>
              <a:t>=&gt; assurance </a:t>
            </a:r>
            <a:r>
              <a:rPr lang="fr-FR" sz="2000" dirty="0" smtClean="0"/>
              <a:t>d’un </a:t>
            </a:r>
            <a:r>
              <a:rPr lang="fr-FR" sz="2000" dirty="0" smtClean="0"/>
              <a:t>certain </a:t>
            </a:r>
            <a:r>
              <a:rPr lang="fr-FR" sz="2000" dirty="0" smtClean="0"/>
              <a:t>pouvoir de </a:t>
            </a:r>
            <a:r>
              <a:rPr lang="fr-FR" sz="2000" dirty="0" smtClean="0"/>
              <a:t>négociation</a:t>
            </a:r>
          </a:p>
        </p:txBody>
      </p:sp>
      <p:sp>
        <p:nvSpPr>
          <p:cNvPr id="4" name="Espace réservé de la date 3"/>
          <p:cNvSpPr>
            <a:spLocks noGrp="1"/>
          </p:cNvSpPr>
          <p:nvPr>
            <p:ph type="dt" sz="half" idx="10"/>
          </p:nvPr>
        </p:nvSpPr>
        <p:spPr/>
        <p:txBody>
          <a:bodyPr/>
          <a:lstStyle/>
          <a:p>
            <a:r>
              <a:rPr lang="fr-FR" dirty="0" err="1" smtClean="0"/>
              <a:t>Trans’innov</a:t>
            </a:r>
            <a:endParaRPr lang="fr-FR" dirty="0"/>
          </a:p>
        </p:txBody>
      </p:sp>
      <p:sp>
        <p:nvSpPr>
          <p:cNvPr id="5" name="Espace réservé du pied de page 4"/>
          <p:cNvSpPr>
            <a:spLocks noGrp="1"/>
          </p:cNvSpPr>
          <p:nvPr>
            <p:ph type="ftr" sz="quarter" idx="11"/>
          </p:nvPr>
        </p:nvSpPr>
        <p:spPr/>
        <p:txBody>
          <a:bodyPr/>
          <a:lstStyle/>
          <a:p>
            <a:r>
              <a:rPr lang="en-US" dirty="0">
                <a:solidFill>
                  <a:srgbClr val="BEAD8A"/>
                </a:solidFill>
              </a:rPr>
              <a:t>Paris</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22</a:t>
            </a:fld>
            <a:endParaRPr lang="fr-FR"/>
          </a:p>
        </p:txBody>
      </p:sp>
    </p:spTree>
    <p:extLst>
      <p:ext uri="{BB962C8B-B14F-4D97-AF65-F5344CB8AC3E}">
        <p14:creationId xmlns:p14="http://schemas.microsoft.com/office/powerpoint/2010/main" val="4181765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400" b="1" dirty="0" smtClean="0"/>
              <a:t>Avant COVID : un ordre institutionnel, une structure industrielle et un régime technologique très stable malgré l’innovation permanente</a:t>
            </a:r>
            <a:endParaRPr lang="fr-FR" sz="2400" b="1" dirty="0"/>
          </a:p>
        </p:txBody>
      </p:sp>
      <p:sp>
        <p:nvSpPr>
          <p:cNvPr id="3" name="Espace réservé du contenu 2"/>
          <p:cNvSpPr>
            <a:spLocks noGrp="1"/>
          </p:cNvSpPr>
          <p:nvPr>
            <p:ph idx="1"/>
          </p:nvPr>
        </p:nvSpPr>
        <p:spPr>
          <a:xfrm>
            <a:off x="42333" y="954780"/>
            <a:ext cx="9514621" cy="4890030"/>
          </a:xfrm>
        </p:spPr>
        <p:txBody>
          <a:bodyPr/>
          <a:lstStyle/>
          <a:p>
            <a:r>
              <a:rPr lang="fr-FR" sz="2800" dirty="0" smtClean="0"/>
              <a:t>Les discours révolutionnaires dans l’industrie pharmaceutique :</a:t>
            </a:r>
          </a:p>
          <a:p>
            <a:pPr lvl="1"/>
            <a:r>
              <a:rPr lang="fr-FR" dirty="0" smtClean="0"/>
              <a:t>Biotechnologies, </a:t>
            </a:r>
            <a:r>
              <a:rPr lang="fr-FR" dirty="0"/>
              <a:t>thérapie </a:t>
            </a:r>
            <a:r>
              <a:rPr lang="fr-FR" dirty="0" smtClean="0"/>
              <a:t>génique et </a:t>
            </a:r>
            <a:r>
              <a:rPr lang="fr-FR" dirty="0"/>
              <a:t>médecine </a:t>
            </a:r>
            <a:r>
              <a:rPr lang="fr-FR" dirty="0" smtClean="0"/>
              <a:t>personnalisée (ex: vaccins ARN)</a:t>
            </a:r>
          </a:p>
          <a:p>
            <a:pPr lvl="1"/>
            <a:r>
              <a:rPr lang="fr-FR" dirty="0" smtClean="0"/>
              <a:t>Génériques</a:t>
            </a:r>
          </a:p>
          <a:p>
            <a:pPr marL="457020" lvl="1" indent="0">
              <a:buNone/>
            </a:pPr>
            <a:endParaRPr lang="fr-FR" dirty="0"/>
          </a:p>
          <a:p>
            <a:r>
              <a:rPr lang="fr-FR" sz="2800" dirty="0" smtClean="0"/>
              <a:t>Pénétration d’Amgen ou Genentech et hybridation des </a:t>
            </a:r>
            <a:r>
              <a:rPr lang="fr-FR" sz="2800" dirty="0" err="1" smtClean="0"/>
              <a:t>Big</a:t>
            </a:r>
            <a:r>
              <a:rPr lang="fr-FR" sz="2800" dirty="0" smtClean="0"/>
              <a:t> Pharma, pénétration des génériques mais peu de modifications des positions dominantes et peu de modifications des règles (évolution des systèmes de prix, concurrence plus grande des génériques, HTA… mais globalement endiguement des menaces)</a:t>
            </a:r>
          </a:p>
        </p:txBody>
      </p:sp>
      <p:sp>
        <p:nvSpPr>
          <p:cNvPr id="4" name="Espace réservé de la date 3"/>
          <p:cNvSpPr>
            <a:spLocks noGrp="1"/>
          </p:cNvSpPr>
          <p:nvPr>
            <p:ph type="dt" sz="half" idx="10"/>
          </p:nvPr>
        </p:nvSpPr>
        <p:spPr>
          <a:xfrm>
            <a:off x="2396205" y="6595859"/>
            <a:ext cx="2133600" cy="206375"/>
          </a:xfrm>
        </p:spPr>
        <p:txBody>
          <a:bodyPr/>
          <a:lstStyle/>
          <a:p>
            <a:r>
              <a:rPr lang="fr-FR" dirty="0" err="1"/>
              <a:t>Trans’innov</a:t>
            </a:r>
            <a:endParaRPr lang="fr-FR" dirty="0"/>
          </a:p>
        </p:txBody>
      </p:sp>
      <p:sp>
        <p:nvSpPr>
          <p:cNvPr id="5" name="Espace réservé du pied de page 4"/>
          <p:cNvSpPr>
            <a:spLocks noGrp="1"/>
          </p:cNvSpPr>
          <p:nvPr>
            <p:ph type="ftr" sz="quarter" idx="11"/>
          </p:nvPr>
        </p:nvSpPr>
        <p:spPr/>
        <p:txBody>
          <a:bodyPr/>
          <a:lstStyle/>
          <a:p>
            <a:r>
              <a:rPr lang="en-US" dirty="0">
                <a:solidFill>
                  <a:srgbClr val="BEAD8A"/>
                </a:solidFill>
              </a:rPr>
              <a:t>Paris</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23</a:t>
            </a:fld>
            <a:endParaRPr lang="fr-FR"/>
          </a:p>
        </p:txBody>
      </p:sp>
    </p:spTree>
    <p:extLst>
      <p:ext uri="{BB962C8B-B14F-4D97-AF65-F5344CB8AC3E}">
        <p14:creationId xmlns:p14="http://schemas.microsoft.com/office/powerpoint/2010/main" val="1524443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844906"/>
            <a:ext cx="4343400" cy="4343400"/>
          </a:xfrm>
        </p:spPr>
      </p:pic>
      <p:sp>
        <p:nvSpPr>
          <p:cNvPr id="9" name="Titre 8"/>
          <p:cNvSpPr>
            <a:spLocks noGrp="1"/>
          </p:cNvSpPr>
          <p:nvPr>
            <p:ph type="title"/>
          </p:nvPr>
        </p:nvSpPr>
        <p:spPr/>
        <p:txBody>
          <a:bodyPr>
            <a:normAutofit fontScale="90000"/>
          </a:bodyPr>
          <a:lstStyle/>
          <a:p>
            <a:r>
              <a:rPr lang="fr-FR" b="1" dirty="0"/>
              <a:t>Vaccins </a:t>
            </a:r>
            <a:r>
              <a:rPr lang="fr-FR" b="1" dirty="0" smtClean="0"/>
              <a:t>et COVID: d’un marché </a:t>
            </a:r>
            <a:r>
              <a:rPr lang="fr-FR" b="1" dirty="0"/>
              <a:t>dominé par 4 firmes </a:t>
            </a:r>
            <a:r>
              <a:rPr lang="fr-FR" b="1" dirty="0" smtClean="0"/>
              <a:t>à la disruption?</a:t>
            </a:r>
            <a:endParaRPr lang="fr-FR" b="1"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24</a:t>
            </a:fld>
            <a:endParaRPr lang="fr-F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514168"/>
            <a:ext cx="5039032" cy="5039032"/>
          </a:xfrm>
          <a:prstGeom prst="rect">
            <a:avLst/>
          </a:prstGeom>
        </p:spPr>
      </p:pic>
      <p:sp>
        <p:nvSpPr>
          <p:cNvPr id="11" name="ZoneTexte 10"/>
          <p:cNvSpPr txBox="1"/>
          <p:nvPr/>
        </p:nvSpPr>
        <p:spPr>
          <a:xfrm>
            <a:off x="228600" y="1012723"/>
            <a:ext cx="3900948" cy="369332"/>
          </a:xfrm>
          <a:prstGeom prst="rect">
            <a:avLst/>
          </a:prstGeom>
          <a:noFill/>
        </p:spPr>
        <p:txBody>
          <a:bodyPr wrap="square" rtlCol="0">
            <a:spAutoFit/>
          </a:bodyPr>
          <a:lstStyle/>
          <a:p>
            <a:r>
              <a:rPr lang="fr-FR" dirty="0" smtClean="0"/>
              <a:t>Avant COVID (2019)</a:t>
            </a:r>
            <a:endParaRPr lang="fr-FR" dirty="0"/>
          </a:p>
        </p:txBody>
      </p:sp>
      <p:sp>
        <p:nvSpPr>
          <p:cNvPr id="12" name="ZoneTexte 11"/>
          <p:cNvSpPr txBox="1"/>
          <p:nvPr/>
        </p:nvSpPr>
        <p:spPr>
          <a:xfrm>
            <a:off x="4060722" y="874223"/>
            <a:ext cx="5252884" cy="646331"/>
          </a:xfrm>
          <a:prstGeom prst="rect">
            <a:avLst/>
          </a:prstGeom>
          <a:noFill/>
        </p:spPr>
        <p:txBody>
          <a:bodyPr wrap="square" rtlCol="0">
            <a:spAutoFit/>
          </a:bodyPr>
          <a:lstStyle/>
          <a:p>
            <a:r>
              <a:rPr lang="fr-FR" dirty="0" smtClean="0"/>
              <a:t>Après : pénétration de </a:t>
            </a:r>
            <a:r>
              <a:rPr lang="fr-FR" dirty="0" err="1" smtClean="0"/>
              <a:t>Moderna</a:t>
            </a:r>
            <a:r>
              <a:rPr lang="fr-FR" dirty="0" smtClean="0"/>
              <a:t> &amp; </a:t>
            </a:r>
            <a:r>
              <a:rPr lang="fr-FR" dirty="0" err="1" smtClean="0"/>
              <a:t>BioNTech</a:t>
            </a:r>
            <a:r>
              <a:rPr lang="fr-FR" dirty="0" smtClean="0"/>
              <a:t>, renforcement de Pfizer</a:t>
            </a:r>
            <a:endParaRPr lang="fr-FR" dirty="0"/>
          </a:p>
        </p:txBody>
      </p:sp>
    </p:spTree>
    <p:extLst>
      <p:ext uri="{BB962C8B-B14F-4D97-AF65-F5344CB8AC3E}">
        <p14:creationId xmlns:p14="http://schemas.microsoft.com/office/powerpoint/2010/main" val="4081367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COVID et vaccins</a:t>
            </a:r>
            <a:endParaRPr lang="fr-FR" b="1" dirty="0"/>
          </a:p>
        </p:txBody>
      </p:sp>
      <p:sp>
        <p:nvSpPr>
          <p:cNvPr id="3" name="Espace réservé du contenu 2"/>
          <p:cNvSpPr>
            <a:spLocks noGrp="1"/>
          </p:cNvSpPr>
          <p:nvPr>
            <p:ph idx="1"/>
          </p:nvPr>
        </p:nvSpPr>
        <p:spPr>
          <a:xfrm>
            <a:off x="0" y="910146"/>
            <a:ext cx="9419303" cy="5543208"/>
          </a:xfrm>
        </p:spPr>
        <p:txBody>
          <a:bodyPr/>
          <a:lstStyle/>
          <a:p>
            <a:r>
              <a:rPr lang="fr-FR" sz="2400" dirty="0" smtClean="0"/>
              <a:t>Pourquoi?</a:t>
            </a:r>
          </a:p>
          <a:p>
            <a:r>
              <a:rPr lang="fr-FR" sz="2400" dirty="0" smtClean="0"/>
              <a:t>Pandémie soudaine, sans solution immédiate  : opportunités technologiques, demande sociale, consentement à payer élevé du fait des risques et du coût du confinement, marché gigantesque et possiblement récurrent (comme la grippe) ; dépendance =&gt; légitimité à faire appel à toutes les ressources possibles, opportunités pour des innovations radicales et des firmes challengers de se développer </a:t>
            </a:r>
            <a:endParaRPr lang="fr-FR" sz="2400" dirty="0"/>
          </a:p>
          <a:p>
            <a:r>
              <a:rPr lang="fr-FR" sz="2400" dirty="0" smtClean="0"/>
              <a:t>Dépendance des états car : </a:t>
            </a:r>
          </a:p>
          <a:p>
            <a:pPr lvl="1"/>
            <a:r>
              <a:rPr lang="fr-FR" sz="2400" dirty="0" smtClean="0"/>
              <a:t>Contrôle des brevets par les firmes</a:t>
            </a:r>
          </a:p>
          <a:p>
            <a:pPr lvl="1"/>
            <a:r>
              <a:rPr lang="fr-FR" sz="2400" dirty="0" smtClean="0"/>
              <a:t>Mais aussi des processus et secrets de fabrication (tout n’est pas dans le brevet!)</a:t>
            </a:r>
          </a:p>
          <a:p>
            <a:r>
              <a:rPr lang="fr-FR" sz="2400" dirty="0" smtClean="0"/>
              <a:t>Modification des positions dominantes, mais maintien </a:t>
            </a:r>
            <a:r>
              <a:rPr lang="fr-FR" sz="2400" dirty="0"/>
              <a:t>des règles du </a:t>
            </a:r>
            <a:r>
              <a:rPr lang="fr-FR" sz="2400" dirty="0" smtClean="0"/>
              <a:t>jeu (stratégie conformiste) ; hybridation des modèles mais pas réellement de nouveaux business </a:t>
            </a:r>
            <a:r>
              <a:rPr lang="fr-FR" sz="2400" dirty="0" err="1" smtClean="0"/>
              <a:t>models</a:t>
            </a:r>
            <a:r>
              <a:rPr lang="fr-FR" sz="2400" dirty="0" smtClean="0"/>
              <a:t>. </a:t>
            </a:r>
            <a:endParaRPr lang="fr-FR" sz="2400" dirty="0"/>
          </a:p>
          <a:p>
            <a:endParaRPr lang="fr-FR" sz="2400"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25</a:t>
            </a:fld>
            <a:endParaRPr lang="fr-FR"/>
          </a:p>
        </p:txBody>
      </p:sp>
    </p:spTree>
    <p:extLst>
      <p:ext uri="{BB962C8B-B14F-4D97-AF65-F5344CB8AC3E}">
        <p14:creationId xmlns:p14="http://schemas.microsoft.com/office/powerpoint/2010/main" val="3820297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Conclusion</a:t>
            </a:r>
            <a:endParaRPr lang="fr-FR" b="1" dirty="0"/>
          </a:p>
        </p:txBody>
      </p:sp>
      <p:sp>
        <p:nvSpPr>
          <p:cNvPr id="3" name="Espace réservé du contenu 2"/>
          <p:cNvSpPr>
            <a:spLocks noGrp="1"/>
          </p:cNvSpPr>
          <p:nvPr>
            <p:ph idx="1"/>
          </p:nvPr>
        </p:nvSpPr>
        <p:spPr>
          <a:xfrm>
            <a:off x="-107578" y="1245517"/>
            <a:ext cx="9674199" cy="4890030"/>
          </a:xfrm>
        </p:spPr>
        <p:txBody>
          <a:bodyPr/>
          <a:lstStyle/>
          <a:p>
            <a:r>
              <a:rPr lang="fr-FR" sz="2400" dirty="0" smtClean="0"/>
              <a:t>Ni déterminisme technologique, ni absence d’effets sur les institutions du changement technique du fait des modifications de pouvoir qu’il induit</a:t>
            </a:r>
            <a:endParaRPr lang="fr-FR" sz="2400" dirty="0"/>
          </a:p>
          <a:p>
            <a:r>
              <a:rPr lang="fr-FR" sz="2400" dirty="0" smtClean="0"/>
              <a:t>Nécessité pour l’Etat d’accumuler de l’expertise et des connaissances pour éviter de trop grands risques de capture ; l’externalisation et la privatisation peuvent accroître les risques de dépendance</a:t>
            </a:r>
            <a:endParaRPr lang="fr-FR" sz="2400" dirty="0"/>
          </a:p>
          <a:p>
            <a:r>
              <a:rPr lang="fr-FR" sz="2400" dirty="0" smtClean="0"/>
              <a:t>L’innovation et les techniques peuvent être utilisées politiquement:</a:t>
            </a:r>
          </a:p>
          <a:p>
            <a:pPr lvl="1"/>
            <a:r>
              <a:rPr lang="fr-FR" sz="1800" dirty="0"/>
              <a:t>(1) </a:t>
            </a:r>
            <a:r>
              <a:rPr lang="fr-FR" sz="1800" dirty="0" smtClean="0"/>
              <a:t>soit pour dépolitiser </a:t>
            </a:r>
            <a:endParaRPr lang="fr-FR" sz="1800" dirty="0"/>
          </a:p>
          <a:p>
            <a:pPr lvl="1"/>
            <a:r>
              <a:rPr lang="fr-FR" sz="1800" dirty="0"/>
              <a:t>(2) </a:t>
            </a:r>
            <a:r>
              <a:rPr lang="fr-FR" sz="1800" dirty="0" smtClean="0"/>
              <a:t>soit aussi, et de façon non contradictoire, l’innovation peut être légitimée comme un projet politique (‘</a:t>
            </a:r>
            <a:r>
              <a:rPr lang="fr-FR" sz="1800" dirty="0"/>
              <a:t>smart’, ‘cool’, ‘</a:t>
            </a:r>
            <a:r>
              <a:rPr lang="fr-FR" sz="1800" dirty="0" smtClean="0"/>
              <a:t>nouveau’, </a:t>
            </a:r>
            <a:r>
              <a:rPr lang="fr-FR" sz="1800" dirty="0"/>
              <a:t>‘</a:t>
            </a:r>
            <a:r>
              <a:rPr lang="fr-FR" sz="1800" dirty="0" smtClean="0"/>
              <a:t>moderne’ </a:t>
            </a:r>
            <a:r>
              <a:rPr lang="fr-FR" sz="1800" dirty="0"/>
              <a:t>etc.) </a:t>
            </a:r>
            <a:r>
              <a:rPr lang="fr-FR" sz="1800" dirty="0" smtClean="0"/>
              <a:t>pour déréguler (Montalban</a:t>
            </a:r>
            <a:r>
              <a:rPr lang="fr-FR" sz="1800" dirty="0"/>
              <a:t>, Jullien and </a:t>
            </a:r>
            <a:r>
              <a:rPr lang="fr-FR" sz="1800" dirty="0" err="1"/>
              <a:t>Frigant</a:t>
            </a:r>
            <a:r>
              <a:rPr lang="fr-FR" sz="1800" dirty="0"/>
              <a:t>, 2019 ; Montalban, 2018</a:t>
            </a:r>
            <a:r>
              <a:rPr lang="fr-FR" sz="1800" dirty="0" smtClean="0"/>
              <a:t>).</a:t>
            </a:r>
            <a:endParaRPr lang="fr-FR" sz="1800" dirty="0"/>
          </a:p>
        </p:txBody>
      </p:sp>
      <p:sp>
        <p:nvSpPr>
          <p:cNvPr id="4" name="Espace réservé de la date 3"/>
          <p:cNvSpPr>
            <a:spLocks noGrp="1"/>
          </p:cNvSpPr>
          <p:nvPr>
            <p:ph type="dt" sz="half" idx="10"/>
          </p:nvPr>
        </p:nvSpPr>
        <p:spPr/>
        <p:txBody>
          <a:bodyPr/>
          <a:lstStyle/>
          <a:p>
            <a:r>
              <a:rPr lang="fr-FR" dirty="0" err="1" smtClean="0"/>
              <a:t>Trans’innov</a:t>
            </a:r>
            <a:endParaRPr lang="fr-FR" dirty="0"/>
          </a:p>
        </p:txBody>
      </p:sp>
      <p:sp>
        <p:nvSpPr>
          <p:cNvPr id="5" name="Espace réservé du pied de page 4"/>
          <p:cNvSpPr>
            <a:spLocks noGrp="1"/>
          </p:cNvSpPr>
          <p:nvPr>
            <p:ph type="ftr" sz="quarter" idx="11"/>
          </p:nvPr>
        </p:nvSpPr>
        <p:spPr/>
        <p:txBody>
          <a:bodyPr/>
          <a:lstStyle/>
          <a:p>
            <a:r>
              <a:rPr lang="en-US" dirty="0">
                <a:solidFill>
                  <a:srgbClr val="BEAD8A"/>
                </a:solidFill>
              </a:rPr>
              <a:t>Paris</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26</a:t>
            </a:fld>
            <a:endParaRPr lang="fr-FR"/>
          </a:p>
        </p:txBody>
      </p:sp>
    </p:spTree>
    <p:extLst>
      <p:ext uri="{BB962C8B-B14F-4D97-AF65-F5344CB8AC3E}">
        <p14:creationId xmlns:p14="http://schemas.microsoft.com/office/powerpoint/2010/main" val="973715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27</a:t>
            </a:fld>
            <a:endParaRPr lang="fr-FR"/>
          </a:p>
        </p:txBody>
      </p:sp>
      <p:sp>
        <p:nvSpPr>
          <p:cNvPr id="7" name="Ellipse 6"/>
          <p:cNvSpPr/>
          <p:nvPr/>
        </p:nvSpPr>
        <p:spPr>
          <a:xfrm>
            <a:off x="2378610" y="1937982"/>
            <a:ext cx="4595396" cy="24904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t>Merci de votre attention</a:t>
            </a:r>
            <a:endParaRPr lang="fr-FR" sz="4000" dirty="0"/>
          </a:p>
        </p:txBody>
      </p:sp>
    </p:spTree>
    <p:extLst>
      <p:ext uri="{BB962C8B-B14F-4D97-AF65-F5344CB8AC3E}">
        <p14:creationId xmlns:p14="http://schemas.microsoft.com/office/powerpoint/2010/main" val="3821972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err="1" smtClean="0"/>
              <a:t>GaAFAM</a:t>
            </a:r>
            <a:r>
              <a:rPr lang="fr-FR" b="1" dirty="0" smtClean="0"/>
              <a:t> et la </a:t>
            </a:r>
            <a:r>
              <a:rPr lang="fr-FR" b="1" dirty="0" smtClean="0"/>
              <a:t>course « mortelle »</a:t>
            </a:r>
            <a:br>
              <a:rPr lang="fr-FR" b="1" dirty="0" smtClean="0"/>
            </a:br>
            <a:r>
              <a:rPr lang="fr-FR" b="1" dirty="0" smtClean="0"/>
              <a:t> entre la politique et la technologie</a:t>
            </a:r>
            <a:endParaRPr lang="fr-FR" b="1" dirty="0"/>
          </a:p>
        </p:txBody>
      </p:sp>
      <p:sp>
        <p:nvSpPr>
          <p:cNvPr id="3" name="Espace réservé du contenu 2"/>
          <p:cNvSpPr>
            <a:spLocks noGrp="1"/>
          </p:cNvSpPr>
          <p:nvPr>
            <p:ph idx="1"/>
          </p:nvPr>
        </p:nvSpPr>
        <p:spPr>
          <a:xfrm>
            <a:off x="0" y="941532"/>
            <a:ext cx="8644466" cy="5502763"/>
          </a:xfrm>
        </p:spPr>
        <p:txBody>
          <a:bodyPr/>
          <a:lstStyle/>
          <a:p>
            <a:pPr marL="0" indent="0">
              <a:buNone/>
            </a:pPr>
            <a:r>
              <a:rPr lang="fr-FR" b="1" dirty="0" smtClean="0"/>
              <a:t>Peter </a:t>
            </a:r>
            <a:r>
              <a:rPr lang="fr-FR" b="1" dirty="0" err="1" smtClean="0"/>
              <a:t>Thiel</a:t>
            </a:r>
            <a:r>
              <a:rPr lang="fr-FR" b="1" dirty="0" smtClean="0"/>
              <a:t> </a:t>
            </a:r>
            <a:r>
              <a:rPr lang="fr-FR" b="1" dirty="0" smtClean="0"/>
              <a:t>(fondateur de </a:t>
            </a:r>
            <a:r>
              <a:rPr lang="fr-FR" b="1" dirty="0" err="1" smtClean="0"/>
              <a:t>Paypal</a:t>
            </a:r>
            <a:r>
              <a:rPr lang="fr-FR" b="1" dirty="0" smtClean="0"/>
              <a:t>, </a:t>
            </a:r>
            <a:r>
              <a:rPr lang="fr-FR" b="1" dirty="0" err="1" smtClean="0"/>
              <a:t>Palantir</a:t>
            </a:r>
            <a:r>
              <a:rPr lang="fr-FR" b="1" dirty="0" smtClean="0"/>
              <a:t>, </a:t>
            </a:r>
          </a:p>
          <a:p>
            <a:pPr marL="0" indent="0">
              <a:buNone/>
            </a:pPr>
            <a:r>
              <a:rPr lang="fr-FR" b="1" dirty="0" smtClean="0"/>
              <a:t>business </a:t>
            </a:r>
            <a:r>
              <a:rPr lang="fr-FR" b="1" dirty="0" err="1" smtClean="0"/>
              <a:t>angel</a:t>
            </a:r>
            <a:r>
              <a:rPr lang="fr-FR" b="1" dirty="0" smtClean="0"/>
              <a:t> </a:t>
            </a:r>
            <a:r>
              <a:rPr lang="fr-FR" b="1" dirty="0" smtClean="0"/>
              <a:t>de </a:t>
            </a:r>
            <a:r>
              <a:rPr lang="fr-FR" b="1" dirty="0" smtClean="0"/>
              <a:t>Facebook</a:t>
            </a:r>
            <a:r>
              <a:rPr lang="fr-FR" b="1" dirty="0" smtClean="0"/>
              <a:t>)</a:t>
            </a:r>
            <a:endParaRPr lang="fr-FR" b="1" dirty="0"/>
          </a:p>
          <a:p>
            <a:endParaRPr lang="fr-FR" i="1" dirty="0" smtClean="0"/>
          </a:p>
          <a:p>
            <a:endParaRPr lang="fr-FR" i="1" dirty="0" smtClean="0"/>
          </a:p>
          <a:p>
            <a:pPr marL="0" indent="0">
              <a:buNone/>
            </a:pPr>
            <a:r>
              <a:rPr lang="fr-FR" i="1" dirty="0" smtClean="0"/>
              <a:t>“</a:t>
            </a:r>
            <a:r>
              <a:rPr lang="fr-FR" sz="1800" i="1" dirty="0"/>
              <a:t>Most </a:t>
            </a:r>
            <a:r>
              <a:rPr lang="fr-FR" sz="1800" i="1" dirty="0" err="1"/>
              <a:t>importantly</a:t>
            </a:r>
            <a:r>
              <a:rPr lang="fr-FR" sz="1800" i="1" dirty="0"/>
              <a:t>, I no longer </a:t>
            </a:r>
            <a:r>
              <a:rPr lang="fr-FR" sz="1800" i="1" dirty="0" err="1"/>
              <a:t>believe</a:t>
            </a:r>
            <a:r>
              <a:rPr lang="fr-FR" sz="1800" i="1" dirty="0"/>
              <a:t> </a:t>
            </a:r>
            <a:r>
              <a:rPr lang="fr-FR" sz="1800" i="1" dirty="0" err="1"/>
              <a:t>that</a:t>
            </a:r>
            <a:r>
              <a:rPr lang="fr-FR" sz="1800" i="1" dirty="0"/>
              <a:t> </a:t>
            </a:r>
            <a:r>
              <a:rPr lang="fr-FR" sz="1800" i="1" dirty="0" err="1"/>
              <a:t>freedom</a:t>
            </a:r>
            <a:r>
              <a:rPr lang="fr-FR" sz="1800" i="1" dirty="0"/>
              <a:t> and </a:t>
            </a:r>
            <a:r>
              <a:rPr lang="fr-FR" sz="1800" i="1" dirty="0" err="1"/>
              <a:t>democracy</a:t>
            </a:r>
            <a:r>
              <a:rPr lang="fr-FR" sz="1800" i="1" dirty="0"/>
              <a:t> are compatible (…) A </a:t>
            </a:r>
            <a:r>
              <a:rPr lang="fr-FR" sz="1800" i="1" dirty="0" err="1"/>
              <a:t>better</a:t>
            </a:r>
            <a:r>
              <a:rPr lang="fr-FR" sz="1800" i="1" dirty="0"/>
              <a:t> </a:t>
            </a:r>
            <a:r>
              <a:rPr lang="fr-FR" sz="1800" i="1" dirty="0" err="1"/>
              <a:t>metaphor</a:t>
            </a:r>
            <a:r>
              <a:rPr lang="fr-FR" sz="1800" i="1" dirty="0"/>
              <a:t> </a:t>
            </a:r>
            <a:r>
              <a:rPr lang="fr-FR" sz="1800" i="1" dirty="0" err="1"/>
              <a:t>is</a:t>
            </a:r>
            <a:r>
              <a:rPr lang="fr-FR" sz="1800" i="1" dirty="0"/>
              <a:t> </a:t>
            </a:r>
            <a:r>
              <a:rPr lang="fr-FR" sz="1800" i="1" dirty="0" err="1"/>
              <a:t>that</a:t>
            </a:r>
            <a:r>
              <a:rPr lang="fr-FR" sz="1800" i="1" dirty="0"/>
              <a:t> </a:t>
            </a:r>
            <a:r>
              <a:rPr lang="fr-FR" sz="1800" i="1" dirty="0" err="1"/>
              <a:t>we</a:t>
            </a:r>
            <a:r>
              <a:rPr lang="fr-FR" sz="1800" i="1" dirty="0"/>
              <a:t> are in a </a:t>
            </a:r>
            <a:r>
              <a:rPr lang="fr-FR" sz="1800" i="1" dirty="0" err="1"/>
              <a:t>deadly</a:t>
            </a:r>
            <a:r>
              <a:rPr lang="fr-FR" sz="1800" i="1" dirty="0"/>
              <a:t> race </a:t>
            </a:r>
            <a:r>
              <a:rPr lang="fr-FR" sz="1800" i="1" dirty="0" err="1"/>
              <a:t>between</a:t>
            </a:r>
            <a:r>
              <a:rPr lang="fr-FR" sz="1800" i="1" dirty="0"/>
              <a:t> </a:t>
            </a:r>
            <a:r>
              <a:rPr lang="fr-FR" sz="1800" i="1" dirty="0" err="1"/>
              <a:t>politics</a:t>
            </a:r>
            <a:r>
              <a:rPr lang="fr-FR" sz="1800" i="1" dirty="0"/>
              <a:t> and </a:t>
            </a:r>
            <a:r>
              <a:rPr lang="fr-FR" sz="1800" i="1" dirty="0" err="1"/>
              <a:t>technology</a:t>
            </a:r>
            <a:r>
              <a:rPr lang="fr-FR" sz="1800" i="1" dirty="0"/>
              <a:t>. The future </a:t>
            </a:r>
            <a:r>
              <a:rPr lang="fr-FR" sz="1800" i="1" dirty="0" err="1"/>
              <a:t>will</a:t>
            </a:r>
            <a:r>
              <a:rPr lang="fr-FR" sz="1800" i="1" dirty="0"/>
              <a:t> </a:t>
            </a:r>
            <a:r>
              <a:rPr lang="fr-FR" sz="1800" i="1" dirty="0" err="1"/>
              <a:t>be</a:t>
            </a:r>
            <a:r>
              <a:rPr lang="fr-FR" sz="1800" i="1" dirty="0"/>
              <a:t> </a:t>
            </a:r>
            <a:r>
              <a:rPr lang="fr-FR" sz="1800" i="1" dirty="0" err="1"/>
              <a:t>much</a:t>
            </a:r>
            <a:r>
              <a:rPr lang="fr-FR" sz="1800" i="1" dirty="0"/>
              <a:t> </a:t>
            </a:r>
            <a:r>
              <a:rPr lang="fr-FR" sz="1800" i="1" dirty="0" err="1"/>
              <a:t>better</a:t>
            </a:r>
            <a:r>
              <a:rPr lang="fr-FR" sz="1800" i="1" dirty="0"/>
              <a:t> or </a:t>
            </a:r>
            <a:r>
              <a:rPr lang="fr-FR" sz="1800" i="1" dirty="0" err="1"/>
              <a:t>much</a:t>
            </a:r>
            <a:r>
              <a:rPr lang="fr-FR" sz="1800" i="1" dirty="0"/>
              <a:t> </a:t>
            </a:r>
            <a:r>
              <a:rPr lang="fr-FR" sz="1800" i="1" dirty="0" err="1"/>
              <a:t>worse</a:t>
            </a:r>
            <a:r>
              <a:rPr lang="fr-FR" sz="1800" i="1" dirty="0"/>
              <a:t>, but the question of the future </a:t>
            </a:r>
            <a:r>
              <a:rPr lang="fr-FR" sz="1800" i="1" dirty="0" err="1"/>
              <a:t>remains</a:t>
            </a:r>
            <a:r>
              <a:rPr lang="fr-FR" sz="1800" i="1" dirty="0"/>
              <a:t> </a:t>
            </a:r>
            <a:r>
              <a:rPr lang="fr-FR" sz="1800" i="1" dirty="0" err="1"/>
              <a:t>very</a:t>
            </a:r>
            <a:r>
              <a:rPr lang="fr-FR" sz="1800" i="1" dirty="0"/>
              <a:t> open </a:t>
            </a:r>
            <a:r>
              <a:rPr lang="fr-FR" sz="1800" i="1" dirty="0" err="1"/>
              <a:t>indeed</a:t>
            </a:r>
            <a:r>
              <a:rPr lang="fr-FR" sz="1800" i="1" dirty="0"/>
              <a:t>. </a:t>
            </a:r>
            <a:r>
              <a:rPr lang="fr-FR" sz="1800" i="1" dirty="0" err="1"/>
              <a:t>We</a:t>
            </a:r>
            <a:r>
              <a:rPr lang="fr-FR" sz="1800" i="1" dirty="0"/>
              <a:t> do not know </a:t>
            </a:r>
            <a:r>
              <a:rPr lang="fr-FR" sz="1800" i="1" dirty="0" err="1"/>
              <a:t>exactly</a:t>
            </a:r>
            <a:r>
              <a:rPr lang="fr-FR" sz="1800" i="1" dirty="0"/>
              <a:t> how close </a:t>
            </a:r>
            <a:r>
              <a:rPr lang="fr-FR" sz="1800" i="1" dirty="0" err="1"/>
              <a:t>this</a:t>
            </a:r>
            <a:r>
              <a:rPr lang="fr-FR" sz="1800" i="1" dirty="0"/>
              <a:t> race </a:t>
            </a:r>
            <a:r>
              <a:rPr lang="fr-FR" sz="1800" i="1" dirty="0" err="1"/>
              <a:t>is</a:t>
            </a:r>
            <a:r>
              <a:rPr lang="fr-FR" sz="1800" i="1" dirty="0"/>
              <a:t>, but I suspect </a:t>
            </a:r>
            <a:r>
              <a:rPr lang="fr-FR" sz="1800" i="1" dirty="0" err="1"/>
              <a:t>that</a:t>
            </a:r>
            <a:r>
              <a:rPr lang="fr-FR" sz="1800" i="1" dirty="0"/>
              <a:t> </a:t>
            </a:r>
            <a:r>
              <a:rPr lang="fr-FR" sz="1800" i="1" dirty="0" err="1"/>
              <a:t>it</a:t>
            </a:r>
            <a:r>
              <a:rPr lang="fr-FR" sz="1800" i="1" dirty="0"/>
              <a:t> </a:t>
            </a:r>
            <a:r>
              <a:rPr lang="fr-FR" sz="1800" i="1" dirty="0" err="1"/>
              <a:t>may</a:t>
            </a:r>
            <a:r>
              <a:rPr lang="fr-FR" sz="1800" i="1" dirty="0"/>
              <a:t> </a:t>
            </a:r>
            <a:r>
              <a:rPr lang="fr-FR" sz="1800" i="1" dirty="0" err="1"/>
              <a:t>be</a:t>
            </a:r>
            <a:r>
              <a:rPr lang="fr-FR" sz="1800" i="1" dirty="0"/>
              <a:t> </a:t>
            </a:r>
            <a:r>
              <a:rPr lang="fr-FR" sz="1800" i="1" dirty="0" err="1"/>
              <a:t>very</a:t>
            </a:r>
            <a:r>
              <a:rPr lang="fr-FR" sz="1800" i="1" dirty="0"/>
              <a:t> close, </a:t>
            </a:r>
            <a:r>
              <a:rPr lang="fr-FR" sz="1800" i="1" dirty="0" err="1"/>
              <a:t>even</a:t>
            </a:r>
            <a:r>
              <a:rPr lang="fr-FR" sz="1800" i="1" dirty="0"/>
              <a:t> down to the </a:t>
            </a:r>
            <a:r>
              <a:rPr lang="fr-FR" sz="1800" i="1" dirty="0" err="1"/>
              <a:t>wire</a:t>
            </a:r>
            <a:r>
              <a:rPr lang="fr-FR" sz="1800" i="1" dirty="0"/>
              <a:t>. </a:t>
            </a:r>
            <a:r>
              <a:rPr lang="fr-FR" sz="1800" i="1" dirty="0" err="1"/>
              <a:t>Unlike</a:t>
            </a:r>
            <a:r>
              <a:rPr lang="fr-FR" sz="1800" i="1" dirty="0"/>
              <a:t> the world of </a:t>
            </a:r>
            <a:r>
              <a:rPr lang="fr-FR" sz="1800" i="1" dirty="0" err="1"/>
              <a:t>politics</a:t>
            </a:r>
            <a:r>
              <a:rPr lang="fr-FR" sz="1800" i="1" dirty="0"/>
              <a:t>, in the world of </a:t>
            </a:r>
            <a:r>
              <a:rPr lang="fr-FR" sz="1800" i="1" dirty="0" err="1"/>
              <a:t>technology</a:t>
            </a:r>
            <a:r>
              <a:rPr lang="fr-FR" sz="1800" i="1" dirty="0"/>
              <a:t> the </a:t>
            </a:r>
            <a:r>
              <a:rPr lang="fr-FR" sz="1800" i="1" dirty="0" err="1"/>
              <a:t>choices</a:t>
            </a:r>
            <a:r>
              <a:rPr lang="fr-FR" sz="1800" i="1" dirty="0"/>
              <a:t> of </a:t>
            </a:r>
            <a:r>
              <a:rPr lang="fr-FR" sz="1800" i="1" dirty="0" err="1"/>
              <a:t>individuals</a:t>
            </a:r>
            <a:r>
              <a:rPr lang="fr-FR" sz="1800" i="1" dirty="0"/>
              <a:t> </a:t>
            </a:r>
            <a:r>
              <a:rPr lang="fr-FR" sz="1800" i="1" dirty="0" err="1"/>
              <a:t>may</a:t>
            </a:r>
            <a:r>
              <a:rPr lang="fr-FR" sz="1800" i="1" dirty="0"/>
              <a:t> </a:t>
            </a:r>
            <a:r>
              <a:rPr lang="fr-FR" sz="1800" i="1" dirty="0" err="1"/>
              <a:t>still</a:t>
            </a:r>
            <a:r>
              <a:rPr lang="fr-FR" sz="1800" i="1" dirty="0"/>
              <a:t> </a:t>
            </a:r>
            <a:r>
              <a:rPr lang="fr-FR" sz="1800" i="1" dirty="0" err="1"/>
              <a:t>be</a:t>
            </a:r>
            <a:r>
              <a:rPr lang="fr-FR" sz="1800" i="1" dirty="0"/>
              <a:t> </a:t>
            </a:r>
            <a:r>
              <a:rPr lang="fr-FR" sz="1800" i="1" dirty="0" err="1"/>
              <a:t>paramount</a:t>
            </a:r>
            <a:r>
              <a:rPr lang="fr-FR" sz="1800" i="1" dirty="0"/>
              <a:t>. The fate of </a:t>
            </a:r>
            <a:r>
              <a:rPr lang="fr-FR" sz="1800" i="1" dirty="0" err="1"/>
              <a:t>our</a:t>
            </a:r>
            <a:r>
              <a:rPr lang="fr-FR" sz="1800" i="1" dirty="0"/>
              <a:t> world </a:t>
            </a:r>
            <a:r>
              <a:rPr lang="fr-FR" sz="1800" i="1" dirty="0" err="1"/>
              <a:t>may</a:t>
            </a:r>
            <a:r>
              <a:rPr lang="fr-FR" sz="1800" i="1" dirty="0"/>
              <a:t> </a:t>
            </a:r>
            <a:r>
              <a:rPr lang="fr-FR" sz="1800" i="1" dirty="0" err="1"/>
              <a:t>depend</a:t>
            </a:r>
            <a:r>
              <a:rPr lang="fr-FR" sz="1800" i="1" dirty="0"/>
              <a:t> on the effort of a single </a:t>
            </a:r>
            <a:r>
              <a:rPr lang="fr-FR" sz="1800" i="1" dirty="0" err="1"/>
              <a:t>person</a:t>
            </a:r>
            <a:r>
              <a:rPr lang="fr-FR" sz="1800" i="1" dirty="0"/>
              <a:t> </a:t>
            </a:r>
            <a:r>
              <a:rPr lang="fr-FR" sz="1800" i="1" dirty="0" err="1"/>
              <a:t>who</a:t>
            </a:r>
            <a:r>
              <a:rPr lang="fr-FR" sz="1800" i="1" dirty="0"/>
              <a:t> </a:t>
            </a:r>
            <a:r>
              <a:rPr lang="fr-FR" sz="1800" i="1" dirty="0" err="1"/>
              <a:t>builds</a:t>
            </a:r>
            <a:r>
              <a:rPr lang="fr-FR" sz="1800" i="1" dirty="0"/>
              <a:t> or </a:t>
            </a:r>
            <a:r>
              <a:rPr lang="fr-FR" sz="1800" i="1" dirty="0" err="1"/>
              <a:t>propagates</a:t>
            </a:r>
            <a:r>
              <a:rPr lang="fr-FR" sz="1800" i="1" dirty="0"/>
              <a:t> the </a:t>
            </a:r>
            <a:r>
              <a:rPr lang="fr-FR" sz="1800" i="1" dirty="0" err="1"/>
              <a:t>machinery</a:t>
            </a:r>
            <a:r>
              <a:rPr lang="fr-FR" sz="1800" i="1" dirty="0"/>
              <a:t> of </a:t>
            </a:r>
            <a:r>
              <a:rPr lang="fr-FR" sz="1800" i="1" dirty="0" err="1"/>
              <a:t>freedom</a:t>
            </a:r>
            <a:r>
              <a:rPr lang="fr-FR" sz="1800" i="1" dirty="0"/>
              <a:t> </a:t>
            </a:r>
            <a:r>
              <a:rPr lang="fr-FR" sz="1800" i="1" dirty="0" err="1"/>
              <a:t>that</a:t>
            </a:r>
            <a:r>
              <a:rPr lang="fr-FR" sz="1800" i="1" dirty="0"/>
              <a:t> </a:t>
            </a:r>
            <a:r>
              <a:rPr lang="fr-FR" sz="1800" i="1" dirty="0" err="1"/>
              <a:t>makes</a:t>
            </a:r>
            <a:r>
              <a:rPr lang="fr-FR" sz="1800" i="1" dirty="0"/>
              <a:t> the world </a:t>
            </a:r>
            <a:r>
              <a:rPr lang="fr-FR" sz="1800" i="1" dirty="0" err="1"/>
              <a:t>safe</a:t>
            </a:r>
            <a:r>
              <a:rPr lang="fr-FR" sz="1800" i="1" dirty="0"/>
              <a:t> for </a:t>
            </a:r>
            <a:r>
              <a:rPr lang="fr-FR" sz="1800" i="1" dirty="0" err="1"/>
              <a:t>capitalism</a:t>
            </a:r>
            <a:r>
              <a:rPr lang="fr-FR" sz="1800" i="1" dirty="0"/>
              <a:t>.”</a:t>
            </a:r>
            <a:r>
              <a:rPr lang="fr-FR" sz="1800" dirty="0"/>
              <a:t> </a:t>
            </a:r>
            <a:endParaRPr lang="fr-FR" sz="1800" dirty="0" smtClean="0"/>
          </a:p>
          <a:p>
            <a:pPr marL="0" indent="0">
              <a:buNone/>
            </a:pPr>
            <a:r>
              <a:rPr lang="fr-FR" sz="1800" dirty="0" smtClean="0"/>
              <a:t>(2009, </a:t>
            </a:r>
            <a:r>
              <a:rPr lang="fr-FR" sz="1800" dirty="0" err="1" smtClean="0"/>
              <a:t>Cato</a:t>
            </a:r>
            <a:r>
              <a:rPr lang="fr-FR" sz="1800" dirty="0" smtClean="0"/>
              <a:t> </a:t>
            </a:r>
            <a:r>
              <a:rPr lang="fr-FR" sz="1800" dirty="0" smtClean="0">
                <a:hlinkClick r:id="rId2" action="ppaction://hlinksldjump"/>
              </a:rPr>
              <a:t>Institute</a:t>
            </a:r>
            <a:r>
              <a:rPr lang="fr-FR" sz="1800" dirty="0" smtClean="0"/>
              <a:t>)</a:t>
            </a:r>
            <a:endParaRPr lang="fr-FR" sz="1800" dirty="0"/>
          </a:p>
          <a:p>
            <a:pPr marL="0" indent="0">
              <a:buNone/>
            </a:pP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3</a:t>
            </a:fld>
            <a:endParaRPr lang="fr-F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942" y="24200"/>
            <a:ext cx="1493683" cy="22347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4874" y="5311584"/>
            <a:ext cx="1621243" cy="1546416"/>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2991" y="5301277"/>
            <a:ext cx="2727657" cy="1534307"/>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28" y="5311584"/>
            <a:ext cx="2069677" cy="1550260"/>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6784" y="5311584"/>
            <a:ext cx="2003955" cy="1514617"/>
          </a:xfrm>
          <a:prstGeom prst="rect">
            <a:avLst/>
          </a:prstGeom>
        </p:spPr>
      </p:pic>
    </p:spTree>
    <p:extLst>
      <p:ext uri="{BB962C8B-B14F-4D97-AF65-F5344CB8AC3E}">
        <p14:creationId xmlns:p14="http://schemas.microsoft.com/office/powerpoint/2010/main" val="831257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4596" y="1199536"/>
            <a:ext cx="3827142" cy="2012336"/>
          </a:xfrm>
        </p:spPr>
      </p:pic>
      <p:pic>
        <p:nvPicPr>
          <p:cNvPr id="14" name="Espace réservé du contenu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32221" y="3694112"/>
            <a:ext cx="3738102" cy="2093337"/>
          </a:xfrm>
        </p:spPr>
      </p:pic>
      <p:sp>
        <p:nvSpPr>
          <p:cNvPr id="10" name="Titre 9"/>
          <p:cNvSpPr>
            <a:spLocks noGrp="1"/>
          </p:cNvSpPr>
          <p:nvPr>
            <p:ph type="title"/>
          </p:nvPr>
        </p:nvSpPr>
        <p:spPr/>
        <p:txBody>
          <a:bodyPr/>
          <a:lstStyle/>
          <a:p>
            <a:r>
              <a:rPr lang="fr-FR" b="1" dirty="0" smtClean="0"/>
              <a:t>Uber / </a:t>
            </a:r>
            <a:r>
              <a:rPr lang="fr-FR" b="1" dirty="0" err="1" smtClean="0"/>
              <a:t>Deliveroo</a:t>
            </a:r>
            <a:r>
              <a:rPr lang="fr-FR" b="1" dirty="0" smtClean="0"/>
              <a:t> vs </a:t>
            </a:r>
            <a:r>
              <a:rPr lang="fr-FR" b="1" dirty="0" smtClean="0">
                <a:hlinkClick r:id="rId4" action="ppaction://hlinksldjump"/>
              </a:rPr>
              <a:t>travailleurs</a:t>
            </a:r>
            <a:endParaRPr lang="fr-FR" b="1"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4</a:t>
            </a:fld>
            <a:endParaRPr lang="fr-FR"/>
          </a:p>
        </p:txBody>
      </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254" y="2262494"/>
            <a:ext cx="3477701" cy="2314252"/>
          </a:xfrm>
          <a:prstGeom prst="rect">
            <a:avLst/>
          </a:prstGeom>
        </p:spPr>
      </p:pic>
    </p:spTree>
    <p:extLst>
      <p:ext uri="{BB962C8B-B14F-4D97-AF65-F5344CB8AC3E}">
        <p14:creationId xmlns:p14="http://schemas.microsoft.com/office/powerpoint/2010/main" val="193083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hlinkClick r:id="rId3" action="ppaction://hlinksldjump"/>
              </a:rPr>
              <a:t>Introduction</a:t>
            </a:r>
            <a:r>
              <a:rPr lang="fr-FR" b="1" dirty="0" smtClean="0"/>
              <a:t> : la polémique sur les vaccins COVID et la licence d’office</a:t>
            </a:r>
            <a:endParaRPr lang="fr-FR" b="1" dirty="0"/>
          </a:p>
        </p:txBody>
      </p:sp>
      <p:pic>
        <p:nvPicPr>
          <p:cNvPr id="7" name="Espace réservé du contenu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4468" y="913638"/>
            <a:ext cx="2839421" cy="2839421"/>
          </a:xfrm>
        </p:spPr>
      </p:pic>
      <p:sp>
        <p:nvSpPr>
          <p:cNvPr id="4" name="Espace réservé de la date 3"/>
          <p:cNvSpPr>
            <a:spLocks noGrp="1"/>
          </p:cNvSpPr>
          <p:nvPr>
            <p:ph type="dt" sz="half" idx="10"/>
          </p:nvPr>
        </p:nvSpPr>
        <p:spPr/>
        <p:txBody>
          <a:bodyPr/>
          <a:lstStyle/>
          <a:p>
            <a:r>
              <a:rPr lang="fr-FR" dirty="0" smtClean="0"/>
              <a:t>03/12/2021</a:t>
            </a:r>
            <a:endParaRPr lang="fr-FR" dirty="0"/>
          </a:p>
        </p:txBody>
      </p:sp>
      <p:sp>
        <p:nvSpPr>
          <p:cNvPr id="5" name="Espace réservé du pied de page 4"/>
          <p:cNvSpPr>
            <a:spLocks noGrp="1"/>
          </p:cNvSpPr>
          <p:nvPr>
            <p:ph type="ftr" sz="quarter" idx="11"/>
          </p:nvPr>
        </p:nvSpPr>
        <p:spPr/>
        <p:txBody>
          <a:bodyPr/>
          <a:lstStyle/>
          <a:p>
            <a:r>
              <a:rPr lang="en-US" dirty="0" err="1" smtClean="0"/>
              <a:t>Trans’innov</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5</a:t>
            </a:fld>
            <a:endParaRPr lang="fr-F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658" y="3671824"/>
            <a:ext cx="2729231" cy="2945296"/>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5278" y="707647"/>
            <a:ext cx="5511522" cy="3444702"/>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5102" y="4152349"/>
            <a:ext cx="4502417" cy="2814011"/>
          </a:xfrm>
          <a:prstGeom prst="rect">
            <a:avLst/>
          </a:prstGeom>
        </p:spPr>
      </p:pic>
    </p:spTree>
    <p:extLst>
      <p:ext uri="{BB962C8B-B14F-4D97-AF65-F5344CB8AC3E}">
        <p14:creationId xmlns:p14="http://schemas.microsoft.com/office/powerpoint/2010/main" val="1109428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2000" b="1" dirty="0" smtClean="0"/>
              <a:t>Intr</a:t>
            </a:r>
            <a:r>
              <a:rPr lang="fr-FR" sz="2000" b="1" dirty="0" smtClean="0"/>
              <a:t>oduction : la problématique de départ : la question du déterminisme technologique vs le rôle des pouvoirs institutionnalisés</a:t>
            </a:r>
            <a:endParaRPr lang="fr-FR" sz="2000" b="1" dirty="0"/>
          </a:p>
        </p:txBody>
      </p:sp>
      <p:sp>
        <p:nvSpPr>
          <p:cNvPr id="3" name="Espace réservé du contenu 2"/>
          <p:cNvSpPr>
            <a:spLocks noGrp="1"/>
          </p:cNvSpPr>
          <p:nvPr>
            <p:ph idx="1"/>
          </p:nvPr>
        </p:nvSpPr>
        <p:spPr>
          <a:xfrm>
            <a:off x="220134" y="913638"/>
            <a:ext cx="8923866" cy="5712711"/>
          </a:xfrm>
        </p:spPr>
        <p:txBody>
          <a:bodyPr/>
          <a:lstStyle/>
          <a:p>
            <a:r>
              <a:rPr lang="fr-FR" dirty="0" smtClean="0"/>
              <a:t>Le déterminisme technologique : une question ancienne</a:t>
            </a:r>
          </a:p>
          <a:p>
            <a:endParaRPr lang="fr-FR" dirty="0"/>
          </a:p>
          <a:p>
            <a:r>
              <a:rPr lang="fr-FR" dirty="0" smtClean="0"/>
              <a:t>Marx </a:t>
            </a:r>
            <a:r>
              <a:rPr lang="fr-FR" dirty="0"/>
              <a:t>&amp; Engels: infrastructures vs superstructures</a:t>
            </a:r>
          </a:p>
          <a:p>
            <a:pPr marL="457020" lvl="1" indent="0">
              <a:buNone/>
            </a:pPr>
            <a:endParaRPr lang="fr-FR" sz="3200" dirty="0" smtClean="0"/>
          </a:p>
          <a:p>
            <a:pPr marL="457020" lvl="1" indent="0">
              <a:buNone/>
            </a:pPr>
            <a:endParaRPr lang="fr-FR" sz="3200" dirty="0" smtClean="0"/>
          </a:p>
          <a:p>
            <a:r>
              <a:rPr lang="fr-FR" dirty="0" smtClean="0"/>
              <a:t>Veblen</a:t>
            </a:r>
            <a:r>
              <a:rPr lang="fr-FR" dirty="0"/>
              <a:t>: technique vs </a:t>
            </a:r>
            <a:r>
              <a:rPr lang="fr-FR" i="1" dirty="0" err="1"/>
              <a:t>vested</a:t>
            </a:r>
            <a:r>
              <a:rPr lang="fr-FR" i="1" dirty="0"/>
              <a:t> </a:t>
            </a:r>
            <a:r>
              <a:rPr lang="fr-FR" i="1" dirty="0" err="1" smtClean="0"/>
              <a:t>interests</a:t>
            </a:r>
            <a:endParaRPr lang="fr-FR" i="1" dirty="0" smtClean="0"/>
          </a:p>
          <a:p>
            <a:endParaRPr lang="fr-FR" i="1" dirty="0"/>
          </a:p>
          <a:p>
            <a:pPr marL="0" indent="0">
              <a:buNone/>
            </a:pPr>
            <a:endParaRPr lang="fr-FR" i="1" dirty="0"/>
          </a:p>
          <a:p>
            <a:r>
              <a:rPr lang="fr-FR" dirty="0" smtClean="0"/>
              <a:t>S’il y a déterminisme technologique, on ne comprend pas pourquoi les systèmes institutionnels, ni certains blocages institutionnels</a:t>
            </a:r>
            <a:endParaRPr lang="fr-FR" dirty="0"/>
          </a:p>
          <a:p>
            <a:r>
              <a:rPr lang="fr-FR" dirty="0" smtClean="0"/>
              <a:t>En réalité, une relation dialectique/</a:t>
            </a:r>
            <a:r>
              <a:rPr lang="fr-FR" dirty="0" err="1" smtClean="0"/>
              <a:t>co-évolution</a:t>
            </a:r>
            <a:r>
              <a:rPr lang="fr-FR" dirty="0" smtClean="0"/>
              <a:t> entre changement technique/changement institutionnel</a:t>
            </a:r>
          </a:p>
          <a:p>
            <a:r>
              <a:rPr lang="fr-FR" sz="2000" dirty="0" smtClean="0"/>
              <a:t>Objectif : offrir une grille synthétique d’économie politique de la </a:t>
            </a:r>
            <a:r>
              <a:rPr lang="fr-FR" sz="2000" dirty="0" err="1" smtClean="0"/>
              <a:t>co</a:t>
            </a:r>
            <a:r>
              <a:rPr lang="fr-FR" dirty="0" err="1" smtClean="0"/>
              <a:t>-évolution</a:t>
            </a:r>
            <a:r>
              <a:rPr lang="fr-FR" dirty="0" smtClean="0"/>
              <a:t> institutions-techno, permettant d’intégrer de manière satisfaisante les questions de pouvoir et d’innovation</a:t>
            </a:r>
            <a:endParaRPr lang="fr-FR" sz="2000" dirty="0" smtClean="0"/>
          </a:p>
          <a:p>
            <a:pPr marL="0" indent="0">
              <a:buNone/>
            </a:pPr>
            <a:endParaRPr lang="fr-FR" dirty="0" smtClean="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6</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872" y="2807093"/>
            <a:ext cx="1113426" cy="1447453"/>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872" y="1249682"/>
            <a:ext cx="1106341" cy="1557411"/>
          </a:xfrm>
          <a:prstGeom prst="rect">
            <a:avLst/>
          </a:prstGeom>
        </p:spPr>
      </p:pic>
    </p:spTree>
    <p:extLst>
      <p:ext uri="{BB962C8B-B14F-4D97-AF65-F5344CB8AC3E}">
        <p14:creationId xmlns:p14="http://schemas.microsoft.com/office/powerpoint/2010/main" val="1638948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p:txBody>
          <a:bodyPr/>
          <a:lstStyle/>
          <a:p>
            <a:r>
              <a:rPr lang="fr-FR" sz="2400" dirty="0" smtClean="0"/>
              <a:t>Définitions : </a:t>
            </a:r>
          </a:p>
          <a:p>
            <a:r>
              <a:rPr lang="fr-FR" sz="2400" dirty="0" smtClean="0"/>
              <a:t>Institutions = l’ensemble des règles, pratiques et croyances qui encadrent les actions humaines	</a:t>
            </a:r>
          </a:p>
          <a:p>
            <a:pPr lvl="1"/>
            <a:r>
              <a:rPr lang="fr-FR" sz="2400" dirty="0"/>
              <a:t>Règles formelles = droit</a:t>
            </a:r>
          </a:p>
          <a:p>
            <a:pPr lvl="1"/>
            <a:r>
              <a:rPr lang="fr-FR" sz="2400" dirty="0"/>
              <a:t>Règles « informelles » = croyances collectives/us/coutumes</a:t>
            </a:r>
          </a:p>
          <a:p>
            <a:pPr lvl="1"/>
            <a:r>
              <a:rPr lang="fr-FR" sz="2400" dirty="0"/>
              <a:t>(organisations)</a:t>
            </a:r>
          </a:p>
          <a:p>
            <a:endParaRPr lang="fr-FR" sz="2400" dirty="0" smtClean="0"/>
          </a:p>
          <a:p>
            <a:r>
              <a:rPr lang="fr-FR" sz="2400" dirty="0" smtClean="0"/>
              <a:t>La technique = ensemble des procédés, outils</a:t>
            </a:r>
            <a:r>
              <a:rPr lang="fr-FR" sz="2400" dirty="0"/>
              <a:t> </a:t>
            </a:r>
            <a:r>
              <a:rPr lang="fr-FR" sz="2400" dirty="0" smtClean="0"/>
              <a:t>et savoirs visant à la production</a:t>
            </a:r>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7</a:t>
            </a:fld>
            <a:endParaRPr lang="fr-FR"/>
          </a:p>
        </p:txBody>
      </p:sp>
    </p:spTree>
    <p:extLst>
      <p:ext uri="{BB962C8B-B14F-4D97-AF65-F5344CB8AC3E}">
        <p14:creationId xmlns:p14="http://schemas.microsoft.com/office/powerpoint/2010/main" val="2768200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8" y="0"/>
            <a:ext cx="9138951" cy="913638"/>
          </a:xfrm>
        </p:spPr>
        <p:txBody>
          <a:bodyPr>
            <a:normAutofit fontScale="90000"/>
          </a:bodyPr>
          <a:lstStyle/>
          <a:p>
            <a:r>
              <a:rPr lang="fr-FR" b="1" dirty="0" smtClean="0"/>
              <a:t>1.1 Le point de vue évolutionniste sur la </a:t>
            </a:r>
            <a:r>
              <a:rPr lang="fr-FR" b="1" dirty="0" err="1" smtClean="0"/>
              <a:t>co-évolution</a:t>
            </a:r>
            <a:endParaRPr lang="fr-FR" b="1" dirty="0"/>
          </a:p>
        </p:txBody>
      </p:sp>
      <p:sp>
        <p:nvSpPr>
          <p:cNvPr id="3" name="Espace réservé du contenu 2"/>
          <p:cNvSpPr>
            <a:spLocks noGrp="1"/>
          </p:cNvSpPr>
          <p:nvPr>
            <p:ph idx="1"/>
          </p:nvPr>
        </p:nvSpPr>
        <p:spPr>
          <a:xfrm>
            <a:off x="7823" y="913638"/>
            <a:ext cx="8936392" cy="4890030"/>
          </a:xfrm>
        </p:spPr>
        <p:txBody>
          <a:bodyPr/>
          <a:lstStyle/>
          <a:p>
            <a:r>
              <a:rPr lang="fr-FR" sz="2400" dirty="0"/>
              <a:t>Nelson (1993, 1994)</a:t>
            </a:r>
          </a:p>
          <a:p>
            <a:r>
              <a:rPr lang="fr-FR" sz="2400" dirty="0" smtClean="0"/>
              <a:t>Notion de </a:t>
            </a:r>
            <a:r>
              <a:rPr lang="fr-FR" sz="2400" dirty="0" err="1" smtClean="0"/>
              <a:t>co-évolution</a:t>
            </a:r>
            <a:r>
              <a:rPr lang="fr-FR" sz="2400" dirty="0" smtClean="0"/>
              <a:t> technologies/institutions/structures industrielles</a:t>
            </a:r>
          </a:p>
          <a:p>
            <a:pPr marL="0" indent="0">
              <a:buNone/>
            </a:pPr>
            <a:r>
              <a:rPr lang="en-US" i="1" dirty="0" smtClean="0"/>
              <a:t>“to </a:t>
            </a:r>
            <a:r>
              <a:rPr lang="en-US" i="1" dirty="0"/>
              <a:t>link two broad bodies of appreciative evolutionary theoretic writing. The first proposes that a new technology develops along a relatively standard track from the time it is born, to its maturity, </a:t>
            </a:r>
            <a:r>
              <a:rPr lang="en-US" i="1" u="sng" dirty="0"/>
              <a:t>and that firm and industry structure 'coevolves' with the technology. The other is concerned with the development of institutions in response to changing economic conditions, incentives, and </a:t>
            </a:r>
            <a:r>
              <a:rPr lang="en-US" i="1" u="sng" dirty="0" smtClean="0"/>
              <a:t>pressures”</a:t>
            </a:r>
            <a:endParaRPr lang="fr-FR" sz="2400" u="sng" dirty="0"/>
          </a:p>
          <a:p>
            <a:r>
              <a:rPr lang="fr-FR" sz="2400" dirty="0" smtClean="0"/>
              <a:t>SNI et l’importance des stratégies politiques de légitimation des firmes/industries pour faire accepter leurs innovations et changer les institutions :</a:t>
            </a:r>
          </a:p>
          <a:p>
            <a:pPr marL="0" indent="0">
              <a:buNone/>
            </a:pPr>
            <a:r>
              <a:rPr lang="en-US" dirty="0" smtClean="0"/>
              <a:t>“</a:t>
            </a:r>
            <a:r>
              <a:rPr lang="en-US" i="1" dirty="0"/>
              <a:t>the evolution of institutions relevant to a technology or industry may be a very complex process, involving not only the actions of private firms, but also organizations like industry associations, technical societies, universities, courts, government agencies, legislatures, etc</a:t>
            </a:r>
            <a:r>
              <a:rPr lang="en-US" dirty="0" smtClean="0"/>
              <a:t>.”</a:t>
            </a:r>
            <a:endParaRPr lang="fr-FR" sz="2400" dirty="0" smtClean="0"/>
          </a:p>
          <a:p>
            <a:endParaRPr lang="fr-FR" sz="2400" dirty="0"/>
          </a:p>
          <a:p>
            <a:pPr marL="0" indent="0">
              <a:buNone/>
            </a:pPr>
            <a:endParaRPr lang="fr-FR" dirty="0" smtClean="0"/>
          </a:p>
          <a:p>
            <a:endParaRPr lang="fr-FR" dirty="0"/>
          </a:p>
        </p:txBody>
      </p:sp>
      <p:sp>
        <p:nvSpPr>
          <p:cNvPr id="4" name="Espace réservé de la date 3"/>
          <p:cNvSpPr>
            <a:spLocks noGrp="1"/>
          </p:cNvSpPr>
          <p:nvPr>
            <p:ph type="dt" sz="half" idx="10"/>
          </p:nvPr>
        </p:nvSpPr>
        <p:spPr/>
        <p:txBody>
          <a:bodyPr/>
          <a:lstStyle/>
          <a:p>
            <a:r>
              <a:rPr lang="fr-FR" dirty="0" err="1"/>
              <a:t>Trans’innov</a:t>
            </a:r>
            <a:endParaRPr lang="fr-FR" dirty="0"/>
          </a:p>
        </p:txBody>
      </p:sp>
      <p:sp>
        <p:nvSpPr>
          <p:cNvPr id="5" name="Espace réservé du pied de page 4"/>
          <p:cNvSpPr>
            <a:spLocks noGrp="1"/>
          </p:cNvSpPr>
          <p:nvPr>
            <p:ph type="ftr" sz="quarter" idx="11"/>
          </p:nvPr>
        </p:nvSpPr>
        <p:spPr/>
        <p:txBody>
          <a:bodyPr/>
          <a:lstStyle/>
          <a:p>
            <a:r>
              <a:rPr lang="en-US" dirty="0">
                <a:solidFill>
                  <a:srgbClr val="BEAD8A"/>
                </a:solidFill>
              </a:rPr>
              <a:t>Paris</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8</a:t>
            </a:fld>
            <a:endParaRPr lang="fr-FR" dirty="0"/>
          </a:p>
        </p:txBody>
      </p:sp>
    </p:spTree>
    <p:extLst>
      <p:ext uri="{BB962C8B-B14F-4D97-AF65-F5344CB8AC3E}">
        <p14:creationId xmlns:p14="http://schemas.microsoft.com/office/powerpoint/2010/main" val="972369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1.1 Le point de vue évolutionniste </a:t>
            </a:r>
            <a:r>
              <a:rPr lang="fr-FR" b="1" dirty="0" smtClean="0"/>
              <a:t>et néo-</a:t>
            </a:r>
            <a:r>
              <a:rPr lang="fr-FR" b="1" dirty="0" err="1" smtClean="0"/>
              <a:t>schumpeterien</a:t>
            </a:r>
            <a:r>
              <a:rPr lang="fr-FR" b="1" dirty="0" smtClean="0"/>
              <a:t> sur </a:t>
            </a:r>
            <a:r>
              <a:rPr lang="fr-FR" b="1" dirty="0"/>
              <a:t>la </a:t>
            </a:r>
            <a:r>
              <a:rPr lang="fr-FR" b="1" dirty="0" err="1"/>
              <a:t>co-évolution</a:t>
            </a:r>
            <a:endParaRPr lang="fr-FR" dirty="0"/>
          </a:p>
        </p:txBody>
      </p:sp>
      <p:sp>
        <p:nvSpPr>
          <p:cNvPr id="3" name="Espace réservé du contenu 2"/>
          <p:cNvSpPr>
            <a:spLocks noGrp="1"/>
          </p:cNvSpPr>
          <p:nvPr>
            <p:ph idx="1"/>
          </p:nvPr>
        </p:nvSpPr>
        <p:spPr>
          <a:xfrm>
            <a:off x="42334" y="974877"/>
            <a:ext cx="8644466" cy="4890030"/>
          </a:xfrm>
        </p:spPr>
        <p:txBody>
          <a:bodyPr/>
          <a:lstStyle/>
          <a:p>
            <a:r>
              <a:rPr lang="fr-FR" sz="2400" dirty="0"/>
              <a:t>SNI (Nelson, 1994; </a:t>
            </a:r>
            <a:r>
              <a:rPr lang="fr-FR" sz="2400" dirty="0" err="1"/>
              <a:t>Lundvall</a:t>
            </a:r>
            <a:r>
              <a:rPr lang="fr-FR" sz="2400" dirty="0"/>
              <a:t>, 1992, 1994)/SSI (</a:t>
            </a:r>
            <a:r>
              <a:rPr lang="fr-FR" sz="2400" dirty="0" err="1"/>
              <a:t>Malerba</a:t>
            </a:r>
            <a:r>
              <a:rPr lang="fr-FR" sz="2400" dirty="0"/>
              <a:t>, 2002</a:t>
            </a:r>
            <a:r>
              <a:rPr lang="fr-FR" sz="2400" dirty="0" smtClean="0"/>
              <a:t>) : institutions, interactions et apprentissages. Mais institutions souvent réduites à l’Etat, le système de recherche et financier</a:t>
            </a:r>
            <a:endParaRPr lang="fr-FR" sz="2400" dirty="0" smtClean="0"/>
          </a:p>
          <a:p>
            <a:r>
              <a:rPr lang="fr-FR" sz="2400" dirty="0" err="1"/>
              <a:t>Pérèz</a:t>
            </a:r>
            <a:r>
              <a:rPr lang="fr-FR" sz="2400" dirty="0"/>
              <a:t> et Freeman (1988), </a:t>
            </a:r>
            <a:r>
              <a:rPr lang="fr-FR" sz="2400" dirty="0" err="1"/>
              <a:t>Pérèz</a:t>
            </a:r>
            <a:r>
              <a:rPr lang="fr-FR" sz="2400" dirty="0"/>
              <a:t> (2009) : </a:t>
            </a:r>
            <a:endParaRPr lang="fr-FR" sz="2400" dirty="0" smtClean="0"/>
          </a:p>
          <a:p>
            <a:pPr lvl="1"/>
            <a:r>
              <a:rPr lang="fr-FR" sz="2000" dirty="0" smtClean="0"/>
              <a:t>la </a:t>
            </a:r>
            <a:r>
              <a:rPr lang="fr-FR" sz="2000" dirty="0"/>
              <a:t>notion de paradigme </a:t>
            </a:r>
            <a:r>
              <a:rPr lang="fr-FR" sz="2000" dirty="0" err="1"/>
              <a:t>socio-technique</a:t>
            </a:r>
            <a:r>
              <a:rPr lang="fr-FR" sz="2000" dirty="0"/>
              <a:t> = introduit l’importance </a:t>
            </a:r>
            <a:r>
              <a:rPr lang="fr-FR" sz="2000" u="sng" dirty="0"/>
              <a:t>des représentations du monde </a:t>
            </a:r>
            <a:r>
              <a:rPr lang="fr-FR" sz="2000" dirty="0" smtClean="0"/>
              <a:t>rendant </a:t>
            </a:r>
            <a:r>
              <a:rPr lang="fr-FR" sz="2000" dirty="0"/>
              <a:t>possibles les changements institutionnels et accompagnent les révolutions technologiques; </a:t>
            </a:r>
            <a:endParaRPr lang="fr-FR" sz="2000" dirty="0" smtClean="0"/>
          </a:p>
          <a:p>
            <a:pPr lvl="1"/>
            <a:r>
              <a:rPr lang="fr-FR" sz="2000" dirty="0" smtClean="0"/>
              <a:t>les </a:t>
            </a:r>
            <a:r>
              <a:rPr lang="fr-FR" sz="2000" u="sng" dirty="0"/>
              <a:t>crises</a:t>
            </a:r>
            <a:r>
              <a:rPr lang="fr-FR" sz="2000" dirty="0"/>
              <a:t> associées à </a:t>
            </a:r>
            <a:r>
              <a:rPr lang="fr-FR" sz="2000" u="sng" dirty="0"/>
              <a:t>l’inadéquation entre l’architecture institutionnelle, le déclin et l’émergence d’un nouveau </a:t>
            </a:r>
            <a:r>
              <a:rPr lang="fr-FR" sz="2000" u="sng" dirty="0" smtClean="0"/>
              <a:t>paradigme</a:t>
            </a:r>
            <a:endParaRPr lang="fr-FR" sz="2000" u="sng" dirty="0" smtClean="0"/>
          </a:p>
          <a:p>
            <a:r>
              <a:rPr lang="fr-FR" sz="2400" dirty="0" smtClean="0"/>
              <a:t>Mais la question du pouvoir, comme des processus politiques de légitimation sous-jacents restent largement </a:t>
            </a:r>
            <a:r>
              <a:rPr lang="fr-FR" sz="2400" dirty="0" smtClean="0"/>
              <a:t>élusifs </a:t>
            </a:r>
            <a:endParaRPr lang="fr-FR" sz="2400" dirty="0"/>
          </a:p>
          <a:p>
            <a:endParaRPr lang="fr-FR" sz="2400" dirty="0" smtClean="0"/>
          </a:p>
        </p:txBody>
      </p:sp>
      <p:sp>
        <p:nvSpPr>
          <p:cNvPr id="4" name="Espace réservé de la date 3"/>
          <p:cNvSpPr>
            <a:spLocks noGrp="1"/>
          </p:cNvSpPr>
          <p:nvPr>
            <p:ph type="dt" sz="half" idx="10"/>
          </p:nvPr>
        </p:nvSpPr>
        <p:spPr/>
        <p:txBody>
          <a:bodyPr/>
          <a:lstStyle/>
          <a:p>
            <a:r>
              <a:rPr lang="fr-FR" dirty="0" err="1" smtClean="0"/>
              <a:t>Trans’innov</a:t>
            </a:r>
            <a:endParaRPr lang="fr-FR" dirty="0"/>
          </a:p>
        </p:txBody>
      </p:sp>
      <p:sp>
        <p:nvSpPr>
          <p:cNvPr id="5" name="Espace réservé du pied de page 4"/>
          <p:cNvSpPr>
            <a:spLocks noGrp="1"/>
          </p:cNvSpPr>
          <p:nvPr>
            <p:ph type="ftr" sz="quarter" idx="11"/>
          </p:nvPr>
        </p:nvSpPr>
        <p:spPr/>
        <p:txBody>
          <a:bodyPr/>
          <a:lstStyle/>
          <a:p>
            <a:r>
              <a:rPr lang="en-US" dirty="0">
                <a:solidFill>
                  <a:srgbClr val="BEAD8A"/>
                </a:solidFill>
              </a:rPr>
              <a:t>Paris</a:t>
            </a:r>
            <a:endParaRPr lang="fr-FR" dirty="0"/>
          </a:p>
        </p:txBody>
      </p:sp>
      <p:sp>
        <p:nvSpPr>
          <p:cNvPr id="6" name="Espace réservé du numéro de diapositive 5"/>
          <p:cNvSpPr>
            <a:spLocks noGrp="1"/>
          </p:cNvSpPr>
          <p:nvPr>
            <p:ph type="sldNum" sz="quarter" idx="12"/>
          </p:nvPr>
        </p:nvSpPr>
        <p:spPr/>
        <p:txBody>
          <a:bodyPr/>
          <a:lstStyle/>
          <a:p>
            <a:fld id="{DCE37727-CC04-7A46-938D-2CCFF056F773}" type="slidenum">
              <a:rPr lang="fr-FR" smtClean="0"/>
              <a:pPr/>
              <a:t>9</a:t>
            </a:fld>
            <a:endParaRPr lang="fr-FR"/>
          </a:p>
        </p:txBody>
      </p:sp>
    </p:spTree>
    <p:extLst>
      <p:ext uri="{BB962C8B-B14F-4D97-AF65-F5344CB8AC3E}">
        <p14:creationId xmlns:p14="http://schemas.microsoft.com/office/powerpoint/2010/main" val="200054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e 17">
      <a:dk1>
        <a:srgbClr val="000000"/>
      </a:dk1>
      <a:lt1>
        <a:srgbClr val="FFFFFF"/>
      </a:lt1>
      <a:dk2>
        <a:srgbClr val="BEAD8A"/>
      </a:dk2>
      <a:lt2>
        <a:srgbClr val="443A31"/>
      </a:lt2>
      <a:accent1>
        <a:srgbClr val="009DE0"/>
      </a:accent1>
      <a:accent2>
        <a:srgbClr val="63C6F5"/>
      </a:accent2>
      <a:accent3>
        <a:srgbClr val="9FDAF9"/>
      </a:accent3>
      <a:accent4>
        <a:srgbClr val="9F3E91"/>
      </a:accent4>
      <a:accent5>
        <a:srgbClr val="DACC52"/>
      </a:accent5>
      <a:accent6>
        <a:srgbClr val="EC6C43"/>
      </a:accent6>
      <a:hlink>
        <a:srgbClr val="9F3E91"/>
      </a:hlink>
      <a:folHlink>
        <a:srgbClr val="34B1A9"/>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10647</TotalTime>
  <Words>2432</Words>
  <Application>Microsoft Office PowerPoint</Application>
  <PresentationFormat>Affichage à l'écran (4:3)</PresentationFormat>
  <Paragraphs>229</Paragraphs>
  <Slides>27</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Brix Slab Bold</vt:lpstr>
      <vt:lpstr>Calibri</vt:lpstr>
      <vt:lpstr>Lucida Grande</vt:lpstr>
      <vt:lpstr>Wingdings</vt:lpstr>
      <vt:lpstr>Thème Office</vt:lpstr>
      <vt:lpstr>Présentation PowerPoint</vt:lpstr>
      <vt:lpstr>Introduction : la problématique de départ : la question du déterminisme technologique vs le rôle des pouvoirs institutionnalisés</vt:lpstr>
      <vt:lpstr>GaAFAM et la course « mortelle »  entre la politique et la technologie</vt:lpstr>
      <vt:lpstr>Uber / Deliveroo vs travailleurs</vt:lpstr>
      <vt:lpstr>Introduction : la polémique sur les vaccins COVID et la licence d’office</vt:lpstr>
      <vt:lpstr>Introduction : la problématique de départ : la question du déterminisme technologique vs le rôle des pouvoirs institutionnalisés</vt:lpstr>
      <vt:lpstr>Introduction</vt:lpstr>
      <vt:lpstr>1.1 Le point de vue évolutionniste sur la co-évolution</vt:lpstr>
      <vt:lpstr>1.1 Le point de vue évolutionniste et néo-schumpeterien sur la co-évolution</vt:lpstr>
      <vt:lpstr>1.2 Le point de vue (habituel) de l’IH sur le changement institutionnel et le changement technique</vt:lpstr>
      <vt:lpstr>1.3 Geels et le triple encastrement</vt:lpstr>
      <vt:lpstr>Présentation PowerPoint</vt:lpstr>
      <vt:lpstr>2.1  Sources du pouvoir souverain, puissance de la technique et effectivité de la loi</vt:lpstr>
      <vt:lpstr>2.1  Les sources du pouvoir de la technique et effectivité de la loi</vt:lpstr>
      <vt:lpstr>2.2 Pouvoir, accumulation de savoirs et régimes technologiques </vt:lpstr>
      <vt:lpstr>2.2. Pouvoir, accumulation de savoirs et régimes technologiques </vt:lpstr>
      <vt:lpstr>2.3 Pouvoir, institutions et régimes technologiques </vt:lpstr>
      <vt:lpstr>Présentation PowerPoint</vt:lpstr>
      <vt:lpstr>Présentation PowerPoint</vt:lpstr>
      <vt:lpstr>Présentation PowerPoint</vt:lpstr>
      <vt:lpstr>3. Le cas de l’industrie pharmaceutique</vt:lpstr>
      <vt:lpstr>3. Le cas de l’industrie pharmaceutique</vt:lpstr>
      <vt:lpstr>Avant COVID : un ordre institutionnel, une structure industrielle et un régime technologique très stable malgré l’innovation permanente</vt:lpstr>
      <vt:lpstr>Vaccins et COVID: d’un marché dominé par 4 firmes à la disruption?</vt:lpstr>
      <vt:lpstr>COVID et vaccins</vt:lpstr>
      <vt:lpstr>Conclusion</vt:lpstr>
      <vt:lpstr>Présentation PowerPoint</vt:lpstr>
    </vt:vector>
  </TitlesOfParts>
  <Company>UBx1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université Bx1</dc:creator>
  <cp:lastModifiedBy>Anonyme</cp:lastModifiedBy>
  <cp:revision>590</cp:revision>
  <cp:lastPrinted>2020-12-08T10:11:19Z</cp:lastPrinted>
  <dcterms:created xsi:type="dcterms:W3CDTF">2013-12-13T12:27:54Z</dcterms:created>
  <dcterms:modified xsi:type="dcterms:W3CDTF">2021-12-03T08:16:54Z</dcterms:modified>
</cp:coreProperties>
</file>