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4"/>
  </p:notesMasterIdLst>
  <p:handoutMasterIdLst>
    <p:handoutMasterId r:id="rId25"/>
  </p:handoutMasterIdLst>
  <p:sldIdLst>
    <p:sldId id="277" r:id="rId3"/>
    <p:sldId id="257" r:id="rId4"/>
    <p:sldId id="260" r:id="rId5"/>
    <p:sldId id="261" r:id="rId6"/>
    <p:sldId id="294" r:id="rId7"/>
    <p:sldId id="333" r:id="rId8"/>
    <p:sldId id="397" r:id="rId9"/>
    <p:sldId id="398" r:id="rId10"/>
    <p:sldId id="399" r:id="rId11"/>
    <p:sldId id="400" r:id="rId12"/>
    <p:sldId id="299" r:id="rId13"/>
    <p:sldId id="300" r:id="rId14"/>
    <p:sldId id="301" r:id="rId15"/>
    <p:sldId id="302" r:id="rId16"/>
    <p:sldId id="303" r:id="rId17"/>
    <p:sldId id="401" r:id="rId18"/>
    <p:sldId id="344" r:id="rId19"/>
    <p:sldId id="402" r:id="rId20"/>
    <p:sldId id="345" r:id="rId21"/>
    <p:sldId id="403" r:id="rId22"/>
    <p:sldId id="404" r:id="rId23"/>
  </p:sldIdLst>
  <p:sldSz cx="9144000" cy="6858000" type="screen4x3"/>
  <p:notesSz cx="6858000" cy="9144000"/>
  <p:custDataLst>
    <p:tags r:id="rId26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7594" autoAdjust="0"/>
  </p:normalViewPr>
  <p:slideViewPr>
    <p:cSldViewPr>
      <p:cViewPr varScale="1">
        <p:scale>
          <a:sx n="88" d="100"/>
          <a:sy n="88" d="100"/>
        </p:scale>
        <p:origin x="232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6AE9E-4BE0-9444-8544-963E0284E635}" type="datetimeFigureOut">
              <a:rPr lang="fr-FR" smtClean="0"/>
              <a:t>02/12/2021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91C8EB-62A2-1A47-B296-F04C4D2F27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885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20AF8-12DD-43F3-998E-14BAA59219B3}" type="datetimeFigureOut">
              <a:rPr lang="fr-FR" smtClean="0"/>
              <a:t>02/12/2021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D5437-6BE3-40BA-975D-B116F847B3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0926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D5437-6BE3-40BA-975D-B116F847B3A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881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>
                <a:effectLst/>
              </a:rPr>
              <a:t>28 MIN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 on regarde les résultats pour l’ensemble des fermes enquêtées, on voit que la 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 majorité des jugements sont de couleur verte ou blanche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Les éleveurs sont donc 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globalement satisfaits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 l’issue de leur conversion en AB, et donc la 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vulnérabilité de leurs exploitations a diminué.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évaluations négatives concernent 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6% des réponses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se concentrent sur les catégories 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agronomique, zootechnique et conditions de travail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Du côté de 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l’économie et du social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les éleveurs ont jugé de manière unanime des jugements positifs ou neutres. On remarque également 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qu’aucune des exploitations n’a que des évaluations négatives ou neutres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En effet, il y 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9 exploitations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  ont une évaluation négative, et une exploitation qui en a deux.</a:t>
            </a:r>
          </a:p>
          <a:p>
            <a:endParaRPr lang="fr-FR" b="1" dirty="0">
              <a:effectLst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3485F5-6B1A-8442-A69C-6BA36C6C2C7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8120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825CE-224A-044A-A4C0-5C363179E08E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3499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79016-5FBC-4DD2-8919-905D84D77C9B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576-BBDA-434D-A1C7-9B194884522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oneTexte 7"/>
          <p:cNvSpPr txBox="1"/>
          <p:nvPr userDrawn="1"/>
        </p:nvSpPr>
        <p:spPr>
          <a:xfrm>
            <a:off x="6084168" y="597542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white"/>
                </a:solidFill>
              </a:rPr>
              <a:t>Equipe MAGELLAN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9"/>
          <a:stretch/>
        </p:blipFill>
        <p:spPr>
          <a:xfrm>
            <a:off x="-36512" y="0"/>
            <a:ext cx="9180512" cy="688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0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405A3-9AF6-4B50-BCAC-74924B610ACD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DFA2-A4FE-4F89-8530-3F91484F58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850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708F-877B-45F6-B630-5341823E8FD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DFA2-A4FE-4F89-8530-3F91484F58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3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861E0-6CEE-4291-857D-3479B9089B19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DFA2-A4FE-4F89-8530-3F91484F58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326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9262-2D14-4E10-8E1C-FA8291E51CE3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DFA2-A4FE-4F89-8530-3F91484F58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22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54098-F37E-4BF6-9A3E-20C31685074A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DFA2-A4FE-4F89-8530-3F91484F58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935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cour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6"/>
          <p:cNvGrpSpPr>
            <a:grpSpLocks/>
          </p:cNvGrpSpPr>
          <p:nvPr/>
        </p:nvGrpSpPr>
        <p:grpSpPr bwMode="auto">
          <a:xfrm>
            <a:off x="0" y="6119813"/>
            <a:ext cx="9144000" cy="738187"/>
            <a:chOff x="0" y="6120399"/>
            <a:chExt cx="9144000" cy="737601"/>
          </a:xfrm>
        </p:grpSpPr>
        <p:sp>
          <p:nvSpPr>
            <p:cNvPr id="3" name="Rectangle 7"/>
            <p:cNvSpPr/>
            <p:nvPr/>
          </p:nvSpPr>
          <p:spPr>
            <a:xfrm>
              <a:off x="0" y="6164814"/>
              <a:ext cx="9144000" cy="693186"/>
            </a:xfrm>
            <a:prstGeom prst="rect">
              <a:avLst/>
            </a:prstGeom>
            <a:solidFill>
              <a:srgbClr val="6F9D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pic>
          <p:nvPicPr>
            <p:cNvPr id="4" name="Imag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6309320"/>
              <a:ext cx="1080000" cy="447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9"/>
            <p:cNvSpPr/>
            <p:nvPr/>
          </p:nvSpPr>
          <p:spPr>
            <a:xfrm>
              <a:off x="0" y="6120399"/>
              <a:ext cx="1403350" cy="46000"/>
            </a:xfrm>
            <a:prstGeom prst="rect">
              <a:avLst/>
            </a:prstGeom>
            <a:solidFill>
              <a:srgbClr val="C5DD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</p:grpSp>
      <p:pic>
        <p:nvPicPr>
          <p:cNvPr id="6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4450"/>
            <a:ext cx="130492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numéro de diapositive 3"/>
          <p:cNvSpPr txBox="1">
            <a:spLocks/>
          </p:cNvSpPr>
          <p:nvPr/>
        </p:nvSpPr>
        <p:spPr>
          <a:xfrm>
            <a:off x="7885113" y="6245225"/>
            <a:ext cx="1122362" cy="2508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fr-BE" altLang="fr-FR" sz="1600">
                <a:solidFill>
                  <a:prstClr val="white"/>
                </a:solidFill>
                <a:cs typeface="Arial" pitchFamily="34" charset="0"/>
              </a:rPr>
              <a:t>.0</a:t>
            </a:r>
            <a:fld id="{DF9BC9F4-EE40-4DF0-A6E8-C952D9074DE6}" type="slidenum">
              <a:rPr lang="fr-BE" altLang="fr-FR" sz="1600">
                <a:solidFill>
                  <a:prstClr val="white"/>
                </a:solidFill>
                <a:cs typeface="Arial" pitchFamily="34" charset="0"/>
              </a:rPr>
              <a:pPr algn="r"/>
              <a:t>‹N°›</a:t>
            </a:fld>
            <a:endParaRPr lang="fr-BE" altLang="fr-FR" sz="16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8" name="ZoneTexte 2"/>
          <p:cNvSpPr txBox="1">
            <a:spLocks noChangeArrowheads="1"/>
          </p:cNvSpPr>
          <p:nvPr userDrawn="1"/>
        </p:nvSpPr>
        <p:spPr bwMode="auto">
          <a:xfrm>
            <a:off x="1298575" y="6469063"/>
            <a:ext cx="4786313" cy="2301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sz="900" b="1" dirty="0">
                <a:solidFill>
                  <a:srgbClr val="C5DD01"/>
                </a:solidFill>
                <a:latin typeface="Arial Narrow" pitchFamily="34" charset="0"/>
                <a:cs typeface="Arial" charset="0"/>
              </a:rPr>
              <a:t>Quelle contribution de l’agriculture française à la réduction des émissions de gaz à effet de serre ? </a:t>
            </a:r>
          </a:p>
        </p:txBody>
      </p:sp>
      <p:sp>
        <p:nvSpPr>
          <p:cNvPr id="9" name="ZoneTexte 3"/>
          <p:cNvSpPr txBox="1">
            <a:spLocks noChangeArrowheads="1"/>
          </p:cNvSpPr>
          <p:nvPr userDrawn="1"/>
        </p:nvSpPr>
        <p:spPr bwMode="auto">
          <a:xfrm>
            <a:off x="7115175" y="6527800"/>
            <a:ext cx="1905000" cy="2143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fr-FR" sz="800" b="1" dirty="0">
                <a:solidFill>
                  <a:prstClr val="white"/>
                </a:solidFill>
                <a:cs typeface="Arial" charset="0"/>
              </a:rPr>
              <a:t>12 Juin 2015</a:t>
            </a:r>
          </a:p>
        </p:txBody>
      </p:sp>
    </p:spTree>
    <p:extLst>
      <p:ext uri="{BB962C8B-B14F-4D97-AF65-F5344CB8AC3E}">
        <p14:creationId xmlns:p14="http://schemas.microsoft.com/office/powerpoint/2010/main" val="962545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72B8F2-0E1D-4604-96F8-A1D7D4FA5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0040CF-A927-4F53-AE51-FFD235DB99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201A35-1F75-43A4-B152-A89B24692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13D6-055E-4FE7-83EE-145DE8BF41C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842072-5DEC-4E40-9B51-0423E76D0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6B6622-C7D0-443B-A06B-330E3897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DFA2-A4FE-4F89-8530-3F91484F58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24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D955-C626-4E79-93C7-3EAD8DB61B26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576-BBDA-434D-A1C7-9B194884522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oneTexte 7"/>
          <p:cNvSpPr txBox="1"/>
          <p:nvPr userDrawn="1"/>
        </p:nvSpPr>
        <p:spPr>
          <a:xfrm>
            <a:off x="6084168" y="597542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white"/>
                </a:solidFill>
              </a:rPr>
              <a:t>Equipe MAGELLAN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9"/>
          <a:stretch/>
        </p:blipFill>
        <p:spPr>
          <a:xfrm>
            <a:off x="-36512" y="0"/>
            <a:ext cx="9180512" cy="688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12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00FE-90B5-4F20-A43C-24B267D70876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576-BBDA-434D-A1C7-9B194884522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4"/>
          <a:stretch/>
        </p:blipFill>
        <p:spPr>
          <a:xfrm>
            <a:off x="-36512" y="-15421"/>
            <a:ext cx="9193613" cy="6873421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6732239" y="6114562"/>
            <a:ext cx="2424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prstClr val="white"/>
                </a:solidFill>
              </a:rPr>
              <a:t>Formation </a:t>
            </a:r>
            <a:r>
              <a:rPr lang="fr-FR" sz="1400" dirty="0" err="1">
                <a:solidFill>
                  <a:prstClr val="white"/>
                </a:solidFill>
              </a:rPr>
              <a:t>Ecocert</a:t>
            </a:r>
            <a:endParaRPr lang="fr-FR" sz="1400" dirty="0">
              <a:solidFill>
                <a:prstClr val="white"/>
              </a:solidFill>
            </a:endParaRPr>
          </a:p>
          <a:p>
            <a:pPr algn="ctr"/>
            <a:r>
              <a:rPr lang="fr-FR" sz="1400" dirty="0">
                <a:solidFill>
                  <a:prstClr val="white"/>
                </a:solidFill>
              </a:rPr>
              <a:t>G. Martin</a:t>
            </a:r>
          </a:p>
          <a:p>
            <a:pPr algn="ctr"/>
            <a:r>
              <a:rPr lang="fr-FR" sz="1400" dirty="0">
                <a:solidFill>
                  <a:prstClr val="white"/>
                </a:solidFill>
              </a:rPr>
              <a:t>04/10/2017</a:t>
            </a:r>
          </a:p>
        </p:txBody>
      </p:sp>
    </p:spTree>
    <p:extLst>
      <p:ext uri="{BB962C8B-B14F-4D97-AF65-F5344CB8AC3E}">
        <p14:creationId xmlns:p14="http://schemas.microsoft.com/office/powerpoint/2010/main" val="1091498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7A9A0-2775-49E3-9779-8711D0F6C83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576-BBDA-434D-A1C7-9B194884522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9"/>
          <a:stretch/>
        </p:blipFill>
        <p:spPr>
          <a:xfrm>
            <a:off x="-10096" y="0"/>
            <a:ext cx="9171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3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29B0C-74E9-4AE2-B8C6-2D498E1EB90D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576-BBDA-434D-A1C7-9B194884522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4"/>
          <a:stretch/>
        </p:blipFill>
        <p:spPr>
          <a:xfrm>
            <a:off x="-36512" y="-15421"/>
            <a:ext cx="9193613" cy="687342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6512" y="6093296"/>
            <a:ext cx="1872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7547" y="6257884"/>
            <a:ext cx="1836000" cy="48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88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3719-A6C7-4EE4-B1C2-2938BECF42D9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DFA2-A4FE-4F89-8530-3F91484F58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467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658A2-F9E2-46A5-A10C-31D951858E4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DFA2-A4FE-4F89-8530-3F91484F58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927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CDA62-CC95-4BB1-AF9A-664DED17EEE9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DFA2-A4FE-4F89-8530-3F91484F58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64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D8922-3C8F-4695-B394-1144B28AF270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DFA2-A4FE-4F89-8530-3F91484F58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341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8EED-CD66-4913-B01E-24240E001566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DFA2-A4FE-4F89-8530-3F91484F58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120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6D193-9C94-485C-9D49-E7234CBB0423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DFA2-A4FE-4F89-8530-3F91484F58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13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24CC7-2505-4744-929F-C484B5440E12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DFA2-A4FE-4F89-8530-3F91484F58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5864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F4E83-A779-49F3-8727-8762366564BB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DFA2-A4FE-4F89-8530-3F91484F58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86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AF0F7-DF7C-4C80-AC50-3F1535C60DA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DFA2-A4FE-4F89-8530-3F91484F58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4276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A5784-EAF6-4881-8D55-33C1E1C5D92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DFA2-A4FE-4F89-8530-3F91484F58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067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8B95-A0F5-4FE4-961A-BC98A5CF4C13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576-BBDA-434D-A1C7-9B194884522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9"/>
          <a:stretch/>
        </p:blipFill>
        <p:spPr>
          <a:xfrm>
            <a:off x="-10096" y="0"/>
            <a:ext cx="9171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27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E0469-EF3D-43D9-A942-8866CD32066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DFA2-A4FE-4F89-8530-3F91484F58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051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cour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6"/>
          <p:cNvGrpSpPr>
            <a:grpSpLocks/>
          </p:cNvGrpSpPr>
          <p:nvPr/>
        </p:nvGrpSpPr>
        <p:grpSpPr bwMode="auto">
          <a:xfrm>
            <a:off x="0" y="6119813"/>
            <a:ext cx="9144000" cy="738187"/>
            <a:chOff x="0" y="6120399"/>
            <a:chExt cx="9144000" cy="737601"/>
          </a:xfrm>
        </p:grpSpPr>
        <p:sp>
          <p:nvSpPr>
            <p:cNvPr id="3" name="Rectangle 7"/>
            <p:cNvSpPr/>
            <p:nvPr/>
          </p:nvSpPr>
          <p:spPr>
            <a:xfrm>
              <a:off x="0" y="6164814"/>
              <a:ext cx="9144000" cy="693186"/>
            </a:xfrm>
            <a:prstGeom prst="rect">
              <a:avLst/>
            </a:prstGeom>
            <a:solidFill>
              <a:srgbClr val="6F9D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pic>
          <p:nvPicPr>
            <p:cNvPr id="4" name="Imag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6309320"/>
              <a:ext cx="1080000" cy="447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9"/>
            <p:cNvSpPr/>
            <p:nvPr/>
          </p:nvSpPr>
          <p:spPr>
            <a:xfrm>
              <a:off x="0" y="6120399"/>
              <a:ext cx="1403350" cy="46000"/>
            </a:xfrm>
            <a:prstGeom prst="rect">
              <a:avLst/>
            </a:prstGeom>
            <a:solidFill>
              <a:srgbClr val="C5DD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</p:grpSp>
      <p:pic>
        <p:nvPicPr>
          <p:cNvPr id="6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4450"/>
            <a:ext cx="130492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numéro de diapositive 3"/>
          <p:cNvSpPr txBox="1">
            <a:spLocks/>
          </p:cNvSpPr>
          <p:nvPr/>
        </p:nvSpPr>
        <p:spPr>
          <a:xfrm>
            <a:off x="7885113" y="6245225"/>
            <a:ext cx="1122362" cy="2508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fr-BE" altLang="fr-FR" sz="1600">
                <a:solidFill>
                  <a:prstClr val="white"/>
                </a:solidFill>
                <a:cs typeface="Arial" pitchFamily="34" charset="0"/>
              </a:rPr>
              <a:t>.0</a:t>
            </a:r>
            <a:fld id="{DF9BC9F4-EE40-4DF0-A6E8-C952D9074DE6}" type="slidenum">
              <a:rPr lang="fr-BE" altLang="fr-FR" sz="1600">
                <a:solidFill>
                  <a:prstClr val="white"/>
                </a:solidFill>
                <a:cs typeface="Arial" pitchFamily="34" charset="0"/>
              </a:rPr>
              <a:pPr algn="r"/>
              <a:t>‹N°›</a:t>
            </a:fld>
            <a:endParaRPr lang="fr-BE" altLang="fr-FR" sz="160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8" name="ZoneTexte 2"/>
          <p:cNvSpPr txBox="1">
            <a:spLocks noChangeArrowheads="1"/>
          </p:cNvSpPr>
          <p:nvPr userDrawn="1"/>
        </p:nvSpPr>
        <p:spPr bwMode="auto">
          <a:xfrm>
            <a:off x="1298575" y="6469063"/>
            <a:ext cx="4786313" cy="2301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sz="900" b="1" dirty="0">
                <a:solidFill>
                  <a:srgbClr val="C5DD01"/>
                </a:solidFill>
                <a:latin typeface="Arial Narrow" pitchFamily="34" charset="0"/>
                <a:cs typeface="Arial" charset="0"/>
              </a:rPr>
              <a:t>Quelle contribution de l’agriculture française à la réduction des émissions de gaz à effet de serre ? </a:t>
            </a:r>
          </a:p>
        </p:txBody>
      </p:sp>
      <p:sp>
        <p:nvSpPr>
          <p:cNvPr id="9" name="ZoneTexte 3"/>
          <p:cNvSpPr txBox="1">
            <a:spLocks noChangeArrowheads="1"/>
          </p:cNvSpPr>
          <p:nvPr userDrawn="1"/>
        </p:nvSpPr>
        <p:spPr bwMode="auto">
          <a:xfrm>
            <a:off x="7115175" y="6527800"/>
            <a:ext cx="1905000" cy="2143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fr-FR" sz="800" b="1" dirty="0">
                <a:solidFill>
                  <a:prstClr val="white"/>
                </a:solidFill>
                <a:cs typeface="Arial" charset="0"/>
              </a:rPr>
              <a:t>12 Juin 2015</a:t>
            </a:r>
          </a:p>
        </p:txBody>
      </p:sp>
    </p:spTree>
    <p:extLst>
      <p:ext uri="{BB962C8B-B14F-4D97-AF65-F5344CB8AC3E}">
        <p14:creationId xmlns:p14="http://schemas.microsoft.com/office/powerpoint/2010/main" val="27031319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72B8F2-0E1D-4604-96F8-A1D7D4FA5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0040CF-A927-4F53-AE51-FFD235DB99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201A35-1F75-43A4-B152-A89B24692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C708-F672-405E-A564-C48BD7F959D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842072-5DEC-4E40-9B51-0423E76D0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6B6622-C7D0-443B-A06B-330E3897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DFA2-A4FE-4F89-8530-3F91484F58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789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73D5F-C841-4016-83E8-0EA2479E6BC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DFA2-A4FE-4F89-8530-3F91484F58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246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2874-FA03-479D-913C-4281E8C76F7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DFA2-A4FE-4F89-8530-3F91484F58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13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54865-972B-46C2-A7DE-0655AB92408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DFA2-A4FE-4F89-8530-3F91484F58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64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16A2-A568-4552-A5C6-A381560A5782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DFA2-A4FE-4F89-8530-3F91484F58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445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BFFE-199B-4A12-AB07-0E9648591236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DFA2-A4FE-4F89-8530-3F91484F58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650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3EF41-686B-45C9-9816-E074E85A504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DFA2-A4FE-4F89-8530-3F91484F58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20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09008-96D0-4E73-AEEA-3623AE879C8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0DFA2-A4FE-4F89-8530-3F91484F58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77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F3712-A0D9-400D-83FE-09803F56167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02/12/2021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0DFA2-A4FE-4F89-8530-3F91484F58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70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35496" y="2102991"/>
            <a:ext cx="4608512" cy="1470025"/>
          </a:xfrm>
        </p:spPr>
        <p:txBody>
          <a:bodyPr>
            <a:noAutofit/>
          </a:bodyPr>
          <a:lstStyle/>
          <a:p>
            <a:r>
              <a:rPr lang="fr-FR" sz="4000" b="1" dirty="0"/>
              <a:t>Motivations d’éleveurs laitiers aveyronnais pour se convertir à l’AB lors de la crise laitière de 2015-16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07504" y="4725144"/>
            <a:ext cx="4680000" cy="1032520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Maëlys Bouttes et Guillaume Martin</a:t>
            </a:r>
          </a:p>
        </p:txBody>
      </p:sp>
      <p:pic>
        <p:nvPicPr>
          <p:cNvPr id="2" name="Image 1" descr="Capture d’écran 2017-12-05 à 14.34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16832"/>
            <a:ext cx="4241145" cy="369596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512" y="727"/>
            <a:ext cx="4968000" cy="1652581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576-BBDA-434D-A1C7-9B194884522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29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>
            <a:spLocks/>
          </p:cNvSpPr>
          <p:nvPr/>
        </p:nvSpPr>
        <p:spPr>
          <a:xfrm>
            <a:off x="0" y="2048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Contexte Aveyron 2015-2016</a:t>
            </a:r>
          </a:p>
        </p:txBody>
      </p:sp>
      <p:pic>
        <p:nvPicPr>
          <p:cNvPr id="38" name="Image 37" descr="2_ACTION trai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929" y="1575606"/>
            <a:ext cx="4515674" cy="4323582"/>
          </a:xfrm>
          <a:prstGeom prst="rect">
            <a:avLst/>
          </a:prstGeom>
        </p:spPr>
      </p:pic>
      <p:sp>
        <p:nvSpPr>
          <p:cNvPr id="39" name="Titre 1"/>
          <p:cNvSpPr txBox="1">
            <a:spLocks/>
          </p:cNvSpPr>
          <p:nvPr/>
        </p:nvSpPr>
        <p:spPr>
          <a:xfrm>
            <a:off x="46180" y="1124744"/>
            <a:ext cx="4181457" cy="360495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/>
              <a:buChar char="•"/>
            </a:pPr>
            <a:r>
              <a:rPr lang="fr-FR" sz="2000" u="sng" dirty="0"/>
              <a:t>Coopérative </a:t>
            </a:r>
            <a:r>
              <a:rPr lang="fr-FR" sz="2000" u="sng" dirty="0" err="1"/>
              <a:t>Sodiaal</a:t>
            </a:r>
            <a:r>
              <a:rPr lang="fr-FR" sz="2000" u="sng" dirty="0"/>
              <a:t>: </a:t>
            </a:r>
            <a:r>
              <a:rPr lang="fr-FR" sz="2000" dirty="0"/>
              <a:t>de </a:t>
            </a:r>
            <a:r>
              <a:rPr lang="fr-FR" sz="2000" b="1" dirty="0"/>
              <a:t>8M</a:t>
            </a:r>
            <a:r>
              <a:rPr lang="fr-FR" sz="2000" dirty="0"/>
              <a:t> à </a:t>
            </a:r>
            <a:r>
              <a:rPr lang="fr-FR" sz="2000" b="1" dirty="0"/>
              <a:t>32 M</a:t>
            </a:r>
            <a:r>
              <a:rPr lang="fr-FR" sz="2000" dirty="0"/>
              <a:t> de L en collecte à 2020 sur la région Sud Ouest, communication importante</a:t>
            </a:r>
          </a:p>
          <a:p>
            <a:pPr marL="342900" indent="-342900" algn="l">
              <a:buFont typeface="Arial"/>
              <a:buChar char="•"/>
            </a:pPr>
            <a:endParaRPr lang="fr-FR" sz="2000" dirty="0"/>
          </a:p>
          <a:p>
            <a:pPr marL="342900" indent="-342900" algn="l">
              <a:buFont typeface="Arial"/>
              <a:buChar char="•"/>
            </a:pPr>
            <a:r>
              <a:rPr lang="fr-FR" sz="2000" u="sng" dirty="0" err="1"/>
              <a:t>Biolait</a:t>
            </a:r>
            <a:r>
              <a:rPr lang="fr-FR" sz="2000" u="sng" dirty="0"/>
              <a:t>: </a:t>
            </a:r>
            <a:r>
              <a:rPr lang="fr-FR" sz="2000" dirty="0"/>
              <a:t>peu de communication</a:t>
            </a:r>
          </a:p>
          <a:p>
            <a:pPr marL="342900" indent="-342900" algn="l">
              <a:buFont typeface="Arial"/>
              <a:buChar char="•"/>
            </a:pPr>
            <a:endParaRPr lang="fr-FR" sz="2000" dirty="0"/>
          </a:p>
          <a:p>
            <a:pPr marL="342900" indent="-342900" algn="l">
              <a:buFont typeface="Arial"/>
              <a:buChar char="•"/>
            </a:pPr>
            <a:r>
              <a:rPr lang="fr-FR" sz="2000" u="sng" dirty="0" err="1"/>
              <a:t>Lactalis</a:t>
            </a:r>
            <a:r>
              <a:rPr lang="fr-FR" sz="2000" u="sng" dirty="0"/>
              <a:t>: </a:t>
            </a:r>
            <a:r>
              <a:rPr lang="fr-FR" sz="2000" dirty="0"/>
              <a:t>pas d’augmentation des producteurs bio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4593814" y="6001862"/>
            <a:ext cx="3888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>
                <a:latin typeface="Calibri"/>
                <a:cs typeface="Calibri"/>
              </a:rPr>
              <a:t>Dessin </a:t>
            </a:r>
            <a:r>
              <a:rPr lang="fr-FR" sz="1000" i="1" dirty="0" err="1">
                <a:latin typeface="Calibri"/>
                <a:cs typeface="Calibri"/>
              </a:rPr>
              <a:t>Z’lex</a:t>
            </a:r>
            <a:endParaRPr lang="fr-FR" sz="1000" i="1" dirty="0">
              <a:latin typeface="Calibri"/>
              <a:cs typeface="Calibri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B889B-F772-2246-A419-34364FCA0D5C}" type="slidenum">
              <a:rPr lang="fr-FR" smtClean="0"/>
              <a:t>10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07504" y="488193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000" b="1" dirty="0"/>
              <a:t>Conversions sur le département:</a:t>
            </a:r>
          </a:p>
          <a:p>
            <a:r>
              <a:rPr lang="fr-FR" sz="2000" dirty="0"/>
              <a:t>2015: env. 40 fermes laitières bio</a:t>
            </a:r>
          </a:p>
          <a:p>
            <a:r>
              <a:rPr lang="fr-FR" sz="2000" dirty="0"/>
              <a:t>2016: env. 50 conversions </a:t>
            </a:r>
          </a:p>
        </p:txBody>
      </p:sp>
    </p:spTree>
    <p:extLst>
      <p:ext uri="{BB962C8B-B14F-4D97-AF65-F5344CB8AC3E}">
        <p14:creationId xmlns:p14="http://schemas.microsoft.com/office/powerpoint/2010/main" val="587966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800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De moindres risques perçus en bio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556792"/>
            <a:ext cx="4762872" cy="4525963"/>
          </a:xfrm>
        </p:spPr>
        <p:txBody>
          <a:bodyPr>
            <a:normAutofit/>
          </a:bodyPr>
          <a:lstStyle/>
          <a:p>
            <a:r>
              <a:rPr lang="fr-FR" sz="1600" b="1" dirty="0"/>
              <a:t>Le marché: </a:t>
            </a:r>
          </a:p>
          <a:p>
            <a:pPr lvl="1"/>
            <a:r>
              <a:rPr lang="fr-FR" sz="1600" b="1" dirty="0"/>
              <a:t>Retrouver des prix et de la stabilité</a:t>
            </a:r>
          </a:p>
          <a:p>
            <a:pPr marL="0" indent="0">
              <a:buNone/>
            </a:pPr>
            <a:r>
              <a:rPr lang="fr-FR" sz="1600" dirty="0"/>
              <a:t>"On sait qu'on a 4-5 ans tranquille, on prend moins de risque que de rester en conventionnel, après je suis pas sûr que voilà, peut-être que dans 10 ans les chinois ils nous auront dit salut".</a:t>
            </a:r>
          </a:p>
          <a:p>
            <a:pPr lvl="1"/>
            <a:r>
              <a:rPr lang="fr-FR" sz="1600" b="1" dirty="0">
                <a:solidFill>
                  <a:prstClr val="black"/>
                </a:solidFill>
              </a:rPr>
              <a:t>Retrouver </a:t>
            </a:r>
            <a:r>
              <a:rPr lang="fr-FR" sz="1600" b="1" dirty="0"/>
              <a:t>la possibilité de se projeter</a:t>
            </a:r>
            <a:endParaRPr lang="fr-FR" sz="1600" b="1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fr-FR" sz="1600" dirty="0"/>
              <a:t>"On peut peut-être essayer de faire des prévisions non plus sur du court terme mais sur du moyen terme".</a:t>
            </a:r>
          </a:p>
          <a:p>
            <a:pPr marL="0" indent="0">
              <a:buNone/>
            </a:pPr>
            <a:endParaRPr lang="fr-FR" sz="1600" dirty="0"/>
          </a:p>
          <a:p>
            <a:r>
              <a:rPr lang="fr-FR" sz="1600" b="1" dirty="0"/>
              <a:t>La filière: </a:t>
            </a:r>
          </a:p>
          <a:p>
            <a:pPr lvl="1"/>
            <a:r>
              <a:rPr lang="fr-FR" sz="1600" b="1" dirty="0"/>
              <a:t>Éviter d’affaiblir le CDC</a:t>
            </a:r>
          </a:p>
          <a:p>
            <a:pPr marL="0" indent="0">
              <a:buNone/>
            </a:pPr>
            <a:r>
              <a:rPr lang="fr-FR" sz="1600" dirty="0"/>
              <a:t>"S</a:t>
            </a:r>
            <a:r>
              <a:rPr lang="en-US" sz="1600" dirty="0" err="1"/>
              <a:t>i</a:t>
            </a:r>
            <a:r>
              <a:rPr lang="en-US" sz="1600" dirty="0"/>
              <a:t> les </a:t>
            </a:r>
            <a:r>
              <a:rPr lang="en-US" sz="1600" dirty="0" err="1"/>
              <a:t>dérogations</a:t>
            </a:r>
            <a:r>
              <a:rPr lang="en-US" sz="1600" dirty="0"/>
              <a:t> et cahier des charges </a:t>
            </a:r>
            <a:r>
              <a:rPr lang="en-US" sz="1600" dirty="0" err="1"/>
              <a:t>deviennent</a:t>
            </a:r>
            <a:r>
              <a:rPr lang="en-US" sz="1600" dirty="0"/>
              <a:t> trop </a:t>
            </a:r>
            <a:r>
              <a:rPr lang="en-US" sz="1600" dirty="0" err="1"/>
              <a:t>souples</a:t>
            </a:r>
            <a:r>
              <a:rPr lang="en-US" sz="1600" dirty="0"/>
              <a:t> le bio </a:t>
            </a:r>
            <a:r>
              <a:rPr lang="en-US" sz="1600" dirty="0" err="1"/>
              <a:t>français</a:t>
            </a:r>
            <a:r>
              <a:rPr lang="en-US" sz="1600" dirty="0"/>
              <a:t> ne </a:t>
            </a:r>
            <a:r>
              <a:rPr lang="en-US" sz="1600" dirty="0" err="1"/>
              <a:t>voudra</a:t>
            </a:r>
            <a:r>
              <a:rPr lang="en-US" sz="1600" dirty="0"/>
              <a:t> plus </a:t>
            </a:r>
            <a:r>
              <a:rPr lang="en-US" sz="1600" dirty="0" err="1"/>
              <a:t>rien</a:t>
            </a:r>
            <a:r>
              <a:rPr lang="en-US" sz="1600" dirty="0"/>
              <a:t> dire pour les </a:t>
            </a:r>
            <a:r>
              <a:rPr lang="en-US" sz="1600" dirty="0" err="1"/>
              <a:t>consommateurs</a:t>
            </a:r>
            <a:r>
              <a:rPr lang="fr-FR" sz="1600" dirty="0"/>
              <a:t>"</a:t>
            </a:r>
            <a:r>
              <a:rPr lang="en-US" sz="1600" dirty="0"/>
              <a:t>.</a:t>
            </a:r>
            <a:endParaRPr lang="fr-FR" sz="1600" dirty="0"/>
          </a:p>
        </p:txBody>
      </p:sp>
      <p:pic>
        <p:nvPicPr>
          <p:cNvPr id="6" name="Image 5" descr="Capture d’écran 2017-12-05 à 14.34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512" y="-27384"/>
            <a:ext cx="3780000" cy="3319021"/>
          </a:xfrm>
          <a:prstGeom prst="rect">
            <a:avLst/>
          </a:prstGeom>
        </p:spPr>
      </p:pic>
      <p:pic>
        <p:nvPicPr>
          <p:cNvPr id="7" name="Image 6" descr="cauchemar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512" y="3060909"/>
            <a:ext cx="3780000" cy="368045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400512" y="6608385"/>
            <a:ext cx="3780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Z’lex</a:t>
            </a:r>
            <a:endParaRPr lang="fr-FR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576-BBDA-434D-A1C7-9B194884522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39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07C73A-A2E5-4424-BCE7-C1D36732E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Davantage de latitude pour gérer les risques sur la ferme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F583F3-FE93-4860-A564-1E1D39CB0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4"/>
            <a:ext cx="4978896" cy="4525963"/>
          </a:xfrm>
        </p:spPr>
        <p:txBody>
          <a:bodyPr>
            <a:noAutofit/>
          </a:bodyPr>
          <a:lstStyle/>
          <a:p>
            <a:pPr lvl="1"/>
            <a:r>
              <a:rPr lang="fr-FR" sz="1600" b="1" dirty="0"/>
              <a:t>La sensation d’un système conventionnel dans l’impasse </a:t>
            </a:r>
          </a:p>
          <a:p>
            <a:pPr marL="0" indent="0">
              <a:buNone/>
            </a:pPr>
            <a:r>
              <a:rPr lang="fr-FR" sz="1600" dirty="0"/>
              <a:t>"Compenser le prix par des volumes, au bout d'un moment il faut s'arrêter"  </a:t>
            </a:r>
          </a:p>
          <a:p>
            <a:pPr marL="0" indent="0">
              <a:buNone/>
            </a:pPr>
            <a:endParaRPr lang="fr-FR" sz="1600" dirty="0"/>
          </a:p>
          <a:p>
            <a:pPr lvl="1"/>
            <a:r>
              <a:rPr lang="fr-FR" sz="1600" b="1" dirty="0">
                <a:solidFill>
                  <a:prstClr val="black"/>
                </a:solidFill>
              </a:rPr>
              <a:t>La conversion comme stimulus</a:t>
            </a:r>
          </a:p>
          <a:p>
            <a:pPr marL="0" indent="0">
              <a:buNone/>
            </a:pPr>
            <a:r>
              <a:rPr lang="fr-FR" sz="1600" dirty="0"/>
              <a:t>"Avec ou sans bio on serait arrivés à faire ça aussi, à essayer de raisonner autrement l'alimentation des vaches laitières et à réduire le coût de prod du lait. ...l'opportunité de passer en bio c'est peut-être nous donne un coup d'accélérateur« </a:t>
            </a:r>
          </a:p>
          <a:p>
            <a:pPr marL="0" indent="0">
              <a:buNone/>
            </a:pPr>
            <a:endParaRPr lang="fr-FR" sz="1600" dirty="0"/>
          </a:p>
          <a:p>
            <a:pPr lvl="1"/>
            <a:r>
              <a:rPr lang="fr-FR" sz="1600" b="1" dirty="0">
                <a:solidFill>
                  <a:prstClr val="black"/>
                </a:solidFill>
              </a:rPr>
              <a:t>La conversion pour réduire son exposition aux aléas</a:t>
            </a:r>
          </a:p>
          <a:p>
            <a:pPr marL="0" indent="0">
              <a:buNone/>
            </a:pPr>
            <a:r>
              <a:rPr lang="fr-FR" sz="1600" dirty="0"/>
              <a:t>“moi je pense que la première économie viendra de la diminution des intrants, il va falloir être autonome le plus possible”.</a:t>
            </a:r>
          </a:p>
          <a:p>
            <a:endParaRPr lang="fr-FR" sz="16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2ADBD6E-FCA6-4EF0-B3CB-52D8463CF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019"/>
          <a:stretch/>
        </p:blipFill>
        <p:spPr>
          <a:xfrm>
            <a:off x="5364088" y="1484784"/>
            <a:ext cx="3779912" cy="1743074"/>
          </a:xfrm>
          <a:prstGeom prst="rect">
            <a:avLst/>
          </a:prstGeom>
        </p:spPr>
      </p:pic>
      <p:pic>
        <p:nvPicPr>
          <p:cNvPr id="11" name="Image 10" descr="Interrogation 1(1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231594"/>
            <a:ext cx="3780000" cy="365379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516216" y="6680393"/>
            <a:ext cx="388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Z’lex</a:t>
            </a:r>
            <a:endParaRPr lang="fr-FR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576-BBDA-434D-A1C7-9B194884522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290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47" y="188640"/>
            <a:ext cx="9001000" cy="1143000"/>
          </a:xfrm>
        </p:spPr>
        <p:txBody>
          <a:bodyPr>
            <a:noAutofit/>
          </a:bodyPr>
          <a:lstStyle/>
          <a:p>
            <a:r>
              <a:rPr lang="fr-FR" sz="4000" dirty="0"/>
              <a:t>Un challenge individuel entrepris plutôt en confiance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412776"/>
            <a:ext cx="5544000" cy="4525963"/>
          </a:xfrm>
        </p:spPr>
        <p:txBody>
          <a:bodyPr>
            <a:noAutofit/>
          </a:bodyPr>
          <a:lstStyle/>
          <a:p>
            <a:pPr lvl="1">
              <a:spcBef>
                <a:spcPts val="200"/>
              </a:spcBef>
            </a:pPr>
            <a:r>
              <a:rPr lang="fr-FR" sz="1800" b="1" dirty="0"/>
              <a:t>Un nouveau challenge stimulant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fr-FR" sz="1800" dirty="0"/>
              <a:t>"moi j'ai besoin d'objectifs et j'en avais plus."  </a:t>
            </a:r>
          </a:p>
          <a:p>
            <a:pPr marL="0" indent="0">
              <a:spcBef>
                <a:spcPts val="200"/>
              </a:spcBef>
              <a:buNone/>
            </a:pPr>
            <a:endParaRPr lang="fr-FR" sz="1800" dirty="0"/>
          </a:p>
          <a:p>
            <a:pPr lvl="1">
              <a:spcBef>
                <a:spcPts val="200"/>
              </a:spcBef>
            </a:pPr>
            <a:r>
              <a:rPr lang="fr-FR" sz="1800" b="1" dirty="0"/>
              <a:t>La volonté de développer de nouvelles compétences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fr-FR" sz="1800" dirty="0"/>
              <a:t>"il n'y a plus de parachute ou de parapluie pour se préserver...tout passe par l'observation de la nature d'abord...et là je me régale."</a:t>
            </a:r>
          </a:p>
          <a:p>
            <a:pPr marL="0" indent="0">
              <a:spcBef>
                <a:spcPts val="200"/>
              </a:spcBef>
              <a:buNone/>
            </a:pPr>
            <a:endParaRPr lang="fr-FR" sz="1800" dirty="0"/>
          </a:p>
          <a:p>
            <a:pPr lvl="1">
              <a:spcBef>
                <a:spcPts val="200"/>
              </a:spcBef>
            </a:pPr>
            <a:r>
              <a:rPr lang="fr-FR" sz="1800" b="1" dirty="0">
                <a:solidFill>
                  <a:prstClr val="black"/>
                </a:solidFill>
              </a:rPr>
              <a:t>Une nouvelle façon de travailler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fr-FR" sz="1800" dirty="0"/>
              <a:t>"t'as pas le produit ou le truc qui va te sauver, qui va te permettre de rattraper."</a:t>
            </a:r>
          </a:p>
          <a:p>
            <a:pPr marL="0" indent="0">
              <a:spcBef>
                <a:spcPts val="200"/>
              </a:spcBef>
              <a:buNone/>
            </a:pPr>
            <a:endParaRPr lang="fr-FR" sz="1800" dirty="0"/>
          </a:p>
          <a:p>
            <a:pPr lvl="1">
              <a:spcBef>
                <a:spcPts val="200"/>
              </a:spcBef>
            </a:pPr>
            <a:r>
              <a:rPr lang="fr-FR" sz="1800" b="1" dirty="0">
                <a:solidFill>
                  <a:prstClr val="black"/>
                </a:solidFill>
              </a:rPr>
              <a:t>Une confiance dans leurs capacités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fr-FR" sz="1800" dirty="0"/>
              <a:t>"Nos voisins y sont arrivés donc nous on y arrivera aussi."</a:t>
            </a:r>
          </a:p>
          <a:p>
            <a:pPr marL="0" indent="0">
              <a:spcBef>
                <a:spcPts val="200"/>
              </a:spcBef>
              <a:buNone/>
            </a:pPr>
            <a:endParaRPr lang="fr-FR" sz="1800" dirty="0"/>
          </a:p>
        </p:txBody>
      </p:sp>
      <p:pic>
        <p:nvPicPr>
          <p:cNvPr id="5" name="Image 4" descr="CONFIANCE DOUT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988840"/>
            <a:ext cx="3315180" cy="329491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300192" y="5301208"/>
            <a:ext cx="388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Z’lex</a:t>
            </a:r>
            <a:endParaRPr lang="fr-FR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576-BBDA-434D-A1C7-9B194884522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973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7BBD3D-5B74-4EF9-A22D-D665FDC94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Porté par une dynamique collective</a:t>
            </a:r>
          </a:p>
        </p:txBody>
      </p:sp>
      <p:pic>
        <p:nvPicPr>
          <p:cNvPr id="7" name="Image 6" descr="Conseiller 1(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926" y="1412776"/>
            <a:ext cx="4380074" cy="436510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226538" y="5733256"/>
            <a:ext cx="388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Z’lex</a:t>
            </a:r>
            <a:endParaRPr lang="fr-FR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882F740-ACE5-440B-A12E-82986F6FBD75}"/>
              </a:ext>
            </a:extLst>
          </p:cNvPr>
          <p:cNvSpPr txBox="1">
            <a:spLocks/>
          </p:cNvSpPr>
          <p:nvPr/>
        </p:nvSpPr>
        <p:spPr>
          <a:xfrm>
            <a:off x="22429" y="1700808"/>
            <a:ext cx="4587671" cy="4652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/>
              <a:t>Un challenge professionnel bienvenu:</a:t>
            </a:r>
          </a:p>
          <a:p>
            <a:pPr marL="0" indent="0">
              <a:buFont typeface="Arial" pitchFamily="34" charset="0"/>
              <a:buNone/>
            </a:pPr>
            <a:r>
              <a:rPr lang="fr-FR" sz="1800" dirty="0"/>
              <a:t>“Il n'y a plus de parachute ou de parapluie pour se préserver...tout passe par l'observation de la nature d'abord...et là je me régale." </a:t>
            </a:r>
          </a:p>
          <a:p>
            <a:pPr marL="0" indent="0">
              <a:buFont typeface="Arial" pitchFamily="34" charset="0"/>
              <a:buNone/>
            </a:pPr>
            <a:endParaRPr lang="fr-FR" sz="1800" b="1" dirty="0"/>
          </a:p>
          <a:p>
            <a:r>
              <a:rPr lang="fr-FR" sz="1800" b="1" dirty="0"/>
              <a:t>Un apprentissage stimulé par </a:t>
            </a:r>
            <a:br>
              <a:rPr lang="fr-FR" sz="1800" b="1" dirty="0"/>
            </a:br>
            <a:r>
              <a:rPr lang="fr-FR" sz="1800" b="1" dirty="0"/>
              <a:t>les pairs et les conseillers :</a:t>
            </a:r>
            <a:endParaRPr lang="fr-FR" sz="1800" dirty="0"/>
          </a:p>
          <a:p>
            <a:pPr marL="0" indent="0">
              <a:buFont typeface="Arial" pitchFamily="34" charset="0"/>
              <a:buNone/>
            </a:pPr>
            <a:r>
              <a:rPr lang="fr-FR" sz="1800" dirty="0"/>
              <a:t>"Plus d'échanges que dans le conventionnel »</a:t>
            </a:r>
          </a:p>
          <a:p>
            <a:pPr marL="0" indent="0">
              <a:buFont typeface="Arial" pitchFamily="34" charset="0"/>
              <a:buNone/>
            </a:pPr>
            <a:r>
              <a:rPr lang="fr-FR" sz="1800" dirty="0"/>
              <a:t>“Ça permet d’échanger </a:t>
            </a:r>
            <a:r>
              <a:rPr lang="is-IS" sz="1800" dirty="0"/>
              <a:t>…</a:t>
            </a:r>
            <a:r>
              <a:rPr lang="fr-FR" sz="1800" dirty="0"/>
              <a:t>quand on se loupe, </a:t>
            </a:r>
          </a:p>
          <a:p>
            <a:pPr marL="0" indent="0">
              <a:buFont typeface="Arial" pitchFamily="34" charset="0"/>
              <a:buNone/>
            </a:pPr>
            <a:r>
              <a:rPr lang="fr-FR" sz="1800" dirty="0"/>
              <a:t>de dire « j’ai loupé ça, ne pas refaire », </a:t>
            </a:r>
          </a:p>
          <a:p>
            <a:pPr marL="0" indent="0">
              <a:buFont typeface="Arial" pitchFamily="34" charset="0"/>
              <a:buNone/>
            </a:pPr>
            <a:r>
              <a:rPr lang="fr-FR" sz="1800" dirty="0"/>
              <a:t>ou « j’ai fait ça pour rattraper »,</a:t>
            </a:r>
          </a:p>
          <a:p>
            <a:pPr marL="0" indent="0">
              <a:buFont typeface="Arial" pitchFamily="34" charset="0"/>
              <a:buNone/>
            </a:pPr>
            <a:r>
              <a:rPr lang="fr-FR" sz="1800" dirty="0"/>
              <a:t> ou « j’ai fait ça, ça marche bien », </a:t>
            </a:r>
          </a:p>
          <a:p>
            <a:pPr marL="0" indent="0">
              <a:buFont typeface="Arial" pitchFamily="34" charset="0"/>
              <a:buNone/>
            </a:pPr>
            <a:r>
              <a:rPr lang="fr-FR" sz="1800" dirty="0"/>
              <a:t>c’est bien."  </a:t>
            </a:r>
          </a:p>
          <a:p>
            <a:endParaRPr lang="fr-FR" sz="18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576-BBDA-434D-A1C7-9B194884522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05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Se sentir armé en étant plus heureux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412776"/>
            <a:ext cx="4978896" cy="4525963"/>
          </a:xfrm>
        </p:spPr>
        <p:txBody>
          <a:bodyPr>
            <a:noAutofit/>
          </a:bodyPr>
          <a:lstStyle/>
          <a:p>
            <a:pPr lvl="1"/>
            <a:r>
              <a:rPr lang="fr-FR" sz="1800" b="1" dirty="0"/>
              <a:t>Retrouver un meilleur équilibre au travail</a:t>
            </a:r>
            <a:r>
              <a:rPr lang="en-US" sz="1800" b="1" dirty="0"/>
              <a:t> </a:t>
            </a:r>
          </a:p>
          <a:p>
            <a:pPr marL="0" indent="0">
              <a:buNone/>
            </a:pPr>
            <a:r>
              <a:rPr lang="en-US" sz="1800" dirty="0"/>
              <a:t>"on les </a:t>
            </a:r>
            <a:r>
              <a:rPr lang="en-US" sz="1800" dirty="0" err="1"/>
              <a:t>voit</a:t>
            </a:r>
            <a:r>
              <a:rPr lang="en-US" sz="1800" dirty="0"/>
              <a:t> </a:t>
            </a:r>
            <a:r>
              <a:rPr lang="en-US" sz="1800" dirty="0" err="1"/>
              <a:t>sereins</a:t>
            </a:r>
            <a:r>
              <a:rPr lang="en-US" sz="1800" dirty="0"/>
              <a:t> au </a:t>
            </a:r>
            <a:r>
              <a:rPr lang="en-US" sz="1800" dirty="0" err="1"/>
              <a:t>niveau</a:t>
            </a:r>
            <a:r>
              <a:rPr lang="en-US" sz="1800" dirty="0"/>
              <a:t> moral, au </a:t>
            </a:r>
            <a:r>
              <a:rPr lang="en-US" sz="1800" dirty="0" err="1"/>
              <a:t>niveau</a:t>
            </a:r>
            <a:r>
              <a:rPr lang="en-US" sz="1800" dirty="0"/>
              <a:t> travail et au </a:t>
            </a:r>
            <a:r>
              <a:rPr lang="en-US" sz="1800" dirty="0" err="1"/>
              <a:t>niveau</a:t>
            </a:r>
            <a:r>
              <a:rPr lang="en-US" sz="1800" dirty="0"/>
              <a:t> </a:t>
            </a:r>
            <a:r>
              <a:rPr lang="en-US" sz="1800" dirty="0" err="1"/>
              <a:t>trésorerie</a:t>
            </a:r>
            <a:r>
              <a:rPr lang="en-US" sz="1800" dirty="0"/>
              <a:t>"</a:t>
            </a:r>
            <a:endParaRPr lang="fr-FR" sz="1800" dirty="0"/>
          </a:p>
          <a:p>
            <a:endParaRPr lang="fr-FR" sz="1800" dirty="0"/>
          </a:p>
          <a:p>
            <a:pPr lvl="1"/>
            <a:r>
              <a:rPr lang="fr-FR" sz="1800" b="1" dirty="0"/>
              <a:t>Retrouver de la cohérence entre pratiques et valeurs </a:t>
            </a:r>
          </a:p>
          <a:p>
            <a:pPr marL="0" indent="0">
              <a:buNone/>
            </a:pPr>
            <a:r>
              <a:rPr lang="en-US" sz="1800" dirty="0"/>
              <a:t>"le fait </a:t>
            </a:r>
            <a:r>
              <a:rPr lang="en-US" sz="1800" dirty="0" err="1"/>
              <a:t>d'atteler</a:t>
            </a:r>
            <a:r>
              <a:rPr lang="en-US" sz="1800" dirty="0"/>
              <a:t> un </a:t>
            </a:r>
            <a:r>
              <a:rPr lang="en-US" sz="1800" dirty="0" err="1"/>
              <a:t>pulvé</a:t>
            </a:r>
            <a:r>
              <a:rPr lang="en-US" sz="1800" dirty="0"/>
              <a:t> </a:t>
            </a:r>
            <a:r>
              <a:rPr lang="en-US" sz="1800" dirty="0" err="1"/>
              <a:t>ça</a:t>
            </a:r>
            <a:r>
              <a:rPr lang="en-US" sz="1800" dirty="0"/>
              <a:t> </a:t>
            </a:r>
            <a:r>
              <a:rPr lang="en-US" sz="1800" dirty="0" err="1"/>
              <a:t>m'irritait</a:t>
            </a:r>
            <a:r>
              <a:rPr lang="en-US" sz="1800" dirty="0"/>
              <a:t>"</a:t>
            </a:r>
          </a:p>
          <a:p>
            <a:pPr marL="0" indent="0">
              <a:buNone/>
            </a:pPr>
            <a:r>
              <a:rPr lang="en-US" sz="1800" dirty="0"/>
              <a:t>"</a:t>
            </a:r>
            <a:r>
              <a:rPr lang="fr-FR" sz="1800" dirty="0"/>
              <a:t>me mettre en phase avec moi même, avec ce que je prône: que je fasse un produit sain</a:t>
            </a:r>
            <a:r>
              <a:rPr lang="en-US" sz="1800" dirty="0"/>
              <a:t>"</a:t>
            </a:r>
            <a:endParaRPr lang="fr-FR" sz="1800" dirty="0"/>
          </a:p>
          <a:p>
            <a:endParaRPr lang="fr-FR" sz="1800" dirty="0"/>
          </a:p>
          <a:p>
            <a:pPr lvl="1"/>
            <a:r>
              <a:rPr lang="fr-FR" sz="1800" b="1" dirty="0"/>
              <a:t>Se sentir valorisé en tant qu’agriculteur: </a:t>
            </a:r>
          </a:p>
          <a:p>
            <a:pPr marL="0" indent="0">
              <a:buNone/>
            </a:pPr>
            <a:r>
              <a:rPr lang="en-US" sz="1800" dirty="0"/>
              <a:t>"</a:t>
            </a:r>
            <a:r>
              <a:rPr lang="fr-FR" sz="1800" dirty="0"/>
              <a:t>ça c'est un tracas aussi pour l'avenir: essayer d'être mieux vu, produire, être mieux vu, essayer de faire comprendre aux gens que la télé, les médias les assomment de mensonges</a:t>
            </a:r>
            <a:r>
              <a:rPr lang="en-US" sz="1800" dirty="0"/>
              <a:t>"</a:t>
            </a:r>
            <a:endParaRPr lang="fr-FR" sz="1800" dirty="0"/>
          </a:p>
        </p:txBody>
      </p:sp>
      <p:sp>
        <p:nvSpPr>
          <p:cNvPr id="6" name="ZoneTexte 5"/>
          <p:cNvSpPr txBox="1"/>
          <p:nvPr/>
        </p:nvSpPr>
        <p:spPr>
          <a:xfrm>
            <a:off x="5148064" y="5661248"/>
            <a:ext cx="388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Z’lex</a:t>
            </a:r>
            <a:endParaRPr lang="fr-FR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 descr="heureux 1(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28800"/>
            <a:ext cx="4283968" cy="403959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576-BBDA-434D-A1C7-9B194884522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624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NTERROGATI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079926"/>
            <a:ext cx="5832648" cy="544541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Sans occulter les pressions diverses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452320" y="5816297"/>
            <a:ext cx="388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Z’lex</a:t>
            </a:r>
            <a:endParaRPr lang="fr-FR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576-BBDA-434D-A1C7-9B194884522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390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88032"/>
            <a:ext cx="8507288" cy="548680"/>
          </a:xfrm>
        </p:spPr>
        <p:txBody>
          <a:bodyPr>
            <a:noAutofit/>
          </a:bodyPr>
          <a:lstStyle/>
          <a:p>
            <a:r>
              <a:rPr lang="fr-FR" sz="3600" dirty="0"/>
              <a:t>Se convertir pour maintenir des fermes familiales en Aveyron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063277"/>
            <a:ext cx="8208912" cy="4525963"/>
          </a:xfrm>
        </p:spPr>
        <p:txBody>
          <a:bodyPr>
            <a:normAutofit/>
          </a:bodyPr>
          <a:lstStyle/>
          <a:p>
            <a:pPr lvl="1"/>
            <a:r>
              <a:rPr lang="fr-FR" sz="1800" b="1" dirty="0"/>
              <a:t>L’attachement au territoire comme moteur pour changer</a:t>
            </a:r>
          </a:p>
          <a:p>
            <a:pPr marL="0" indent="0">
              <a:buNone/>
            </a:pPr>
            <a:r>
              <a:rPr lang="en-US" sz="1800" dirty="0"/>
              <a:t>"</a:t>
            </a:r>
            <a:r>
              <a:rPr lang="fr-FR" sz="1800" dirty="0"/>
              <a:t>il faut trouver quelque chose, ou changer de production ou partir [en bio], on n'a plus le choix maintenant</a:t>
            </a:r>
            <a:r>
              <a:rPr lang="en-US" sz="1800" dirty="0"/>
              <a:t>“</a:t>
            </a:r>
            <a:endParaRPr lang="fr-FR" sz="1800" dirty="0"/>
          </a:p>
          <a:p>
            <a:pPr lvl="1"/>
            <a:r>
              <a:rPr lang="fr-FR" sz="1800" b="1" dirty="0"/>
              <a:t>L’importance de maintenir la cohésion de la communauté agricole </a:t>
            </a:r>
          </a:p>
          <a:p>
            <a:pPr marL="57150" indent="0">
              <a:buNone/>
            </a:pPr>
            <a:r>
              <a:rPr lang="en-US" sz="1800" dirty="0"/>
              <a:t>"</a:t>
            </a:r>
            <a:r>
              <a:rPr lang="en-US" sz="1800" dirty="0" err="1"/>
              <a:t>c'est</a:t>
            </a:r>
            <a:r>
              <a:rPr lang="en-US" sz="1800" dirty="0"/>
              <a:t> pas </a:t>
            </a:r>
            <a:r>
              <a:rPr lang="en-US" sz="1800" dirty="0" err="1"/>
              <a:t>parce</a:t>
            </a:r>
            <a:r>
              <a:rPr lang="en-US" sz="1800" dirty="0"/>
              <a:t> que </a:t>
            </a:r>
            <a:r>
              <a:rPr lang="en-US" sz="1800" dirty="0" err="1"/>
              <a:t>je</a:t>
            </a:r>
            <a:r>
              <a:rPr lang="en-US" sz="1800" dirty="0"/>
              <a:t> </a:t>
            </a:r>
            <a:r>
              <a:rPr lang="en-US" sz="1800" dirty="0" err="1"/>
              <a:t>fais</a:t>
            </a:r>
            <a:r>
              <a:rPr lang="en-US" sz="1800" dirty="0"/>
              <a:t> du bio que </a:t>
            </a:r>
            <a:r>
              <a:rPr lang="en-US" sz="1800" dirty="0" err="1"/>
              <a:t>je</a:t>
            </a:r>
            <a:r>
              <a:rPr lang="en-US" sz="1800" dirty="0"/>
              <a:t> </a:t>
            </a:r>
            <a:r>
              <a:rPr lang="en-US" sz="1800" dirty="0" err="1"/>
              <a:t>vais</a:t>
            </a:r>
            <a:r>
              <a:rPr lang="en-US" sz="1800" dirty="0"/>
              <a:t> </a:t>
            </a:r>
            <a:r>
              <a:rPr lang="en-US" sz="1800" dirty="0" err="1"/>
              <a:t>casser</a:t>
            </a:r>
            <a:r>
              <a:rPr lang="en-US" sz="1800" dirty="0"/>
              <a:t> mon </a:t>
            </a:r>
            <a:r>
              <a:rPr lang="en-US" sz="1800" dirty="0" err="1"/>
              <a:t>voisin</a:t>
            </a:r>
            <a:r>
              <a:rPr lang="en-US" sz="1800" dirty="0"/>
              <a:t> qui </a:t>
            </a:r>
            <a:r>
              <a:rPr lang="en-US" sz="1800" dirty="0" err="1"/>
              <a:t>est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conventionnel"</a:t>
            </a:r>
            <a:endParaRPr lang="fr-FR" sz="1800" dirty="0"/>
          </a:p>
        </p:txBody>
      </p:sp>
      <p:pic>
        <p:nvPicPr>
          <p:cNvPr id="4" name="Image 3" descr="evolution(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72249"/>
            <a:ext cx="7101175" cy="355309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956376" y="5733256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Z’lex</a:t>
            </a:r>
            <a:endParaRPr lang="fr-FR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576-BBDA-434D-A1C7-9B194884522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334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23728" y="4725144"/>
            <a:ext cx="4104456" cy="2132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5" name="Tableau 24"/>
          <p:cNvGraphicFramePr>
            <a:graphicFrameLocks noGrp="1"/>
          </p:cNvGraphicFramePr>
          <p:nvPr/>
        </p:nvGraphicFramePr>
        <p:xfrm>
          <a:off x="2332407" y="4841104"/>
          <a:ext cx="3688451" cy="1924372"/>
        </p:xfrm>
        <a:graphic>
          <a:graphicData uri="http://schemas.openxmlformats.org/drawingml/2006/table">
            <a:tbl>
              <a:tblPr/>
              <a:tblGrid>
                <a:gridCol w="214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5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78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5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1440">
                <a:tc gridSpan="2">
                  <a:txBody>
                    <a:bodyPr/>
                    <a:lstStyle/>
                    <a:p>
                      <a:pPr algn="ctr" fontAlgn="ctr"/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Légende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580">
                <a:tc gridSpan="2">
                  <a:txBody>
                    <a:bodyPr/>
                    <a:lstStyle/>
                    <a:p>
                      <a:pPr algn="ctr" fontAlgn="ctr"/>
                      <a:endParaRPr lang="sk-SK" sz="1200" b="0" i="0" u="none" strike="noStrike" dirty="0">
                        <a:solidFill>
                          <a:srgbClr val="0088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s-I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Final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Evolution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58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100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Très satisfait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Amélioration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4694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C9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75-99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Satisfait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Légère amélioration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773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FA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51-74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Un</a:t>
                      </a:r>
                      <a:r>
                        <a:rPr lang="fr-FR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peu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satisfait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uk-UA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58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Neutre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Pas de changement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80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FA45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45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26-49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Un </a:t>
                      </a:r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peu</a:t>
                      </a: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insatisfait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Légère</a:t>
                      </a: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dégradation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773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D1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Insatisfait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is-I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152">
                <a:tc>
                  <a:txBody>
                    <a:bodyPr/>
                    <a:lstStyle/>
                    <a:p>
                      <a:pPr algn="ctr" fontAlgn="ctr"/>
                      <a:endParaRPr lang="sk-SK" sz="1100" b="0" i="0" u="none" strike="noStrike" dirty="0">
                        <a:solidFill>
                          <a:srgbClr val="D1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0-24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Très</a:t>
                      </a:r>
                      <a:r>
                        <a:rPr lang="is-I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insatisfait</a:t>
                      </a:r>
                      <a:endParaRPr lang="is-I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Dégradation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7" name="Titre 1"/>
          <p:cNvSpPr txBox="1">
            <a:spLocks/>
          </p:cNvSpPr>
          <p:nvPr/>
        </p:nvSpPr>
        <p:spPr>
          <a:xfrm>
            <a:off x="0" y="2048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Evolution des satisfactions sur 19 fermes à l’issue de la conversion</a:t>
            </a:r>
          </a:p>
        </p:txBody>
      </p:sp>
      <p:graphicFrame>
        <p:nvGraphicFramePr>
          <p:cNvPr id="28" name="Tableau 27"/>
          <p:cNvGraphicFramePr>
            <a:graphicFrameLocks noGrp="1"/>
          </p:cNvGraphicFramePr>
          <p:nvPr/>
        </p:nvGraphicFramePr>
        <p:xfrm>
          <a:off x="487510" y="1302329"/>
          <a:ext cx="8218550" cy="3277153"/>
        </p:xfrm>
        <a:graphic>
          <a:graphicData uri="http://schemas.openxmlformats.org/drawingml/2006/table">
            <a:tbl>
              <a:tblPr/>
              <a:tblGrid>
                <a:gridCol w="1762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2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7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07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07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07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07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6071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071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6071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6071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6071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6071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6071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6071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6071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6071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6071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6071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6071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</a:tblGrid>
              <a:tr h="297923">
                <a:tc>
                  <a:txBody>
                    <a:bodyPr/>
                    <a:lstStyle/>
                    <a:p>
                      <a:pPr algn="ctr" fontAlgn="ctr"/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92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Économique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Final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 dirty="0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 dirty="0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 dirty="0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 dirty="0">
                        <a:solidFill>
                          <a:srgbClr val="00FA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 dirty="0">
                        <a:solidFill>
                          <a:srgbClr val="00FA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 dirty="0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 dirty="0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 dirty="0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 dirty="0">
                        <a:solidFill>
                          <a:srgbClr val="00FA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 dirty="0">
                        <a:solidFill>
                          <a:srgbClr val="00FA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 dirty="0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 dirty="0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 dirty="0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92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Evolution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 dirty="0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92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Agronomique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Final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FA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FA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FA45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45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 dirty="0">
                          <a:solidFill>
                            <a:srgbClr val="FA45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45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FA45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45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FA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C9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C9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C9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 dirty="0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C9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C9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92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Evolution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C9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FA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C9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D1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1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C9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C9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C9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C9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92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Zootechnique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Final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FA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FA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FA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FA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FA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FA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 dirty="0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92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Evolution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D1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1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D1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1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 dirty="0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92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Sociale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Final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FA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FA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C9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FA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C9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 dirty="0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C9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92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Evolution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C9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FA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C9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C9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 dirty="0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600" b="0" i="0" u="none" strike="noStrike">
                          <a:solidFill>
                            <a:srgbClr val="0088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8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92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Conditions de travail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Final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FA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FA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FA45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45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FA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FA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FA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FA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FA45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45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FA45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45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FA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 dirty="0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FA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FA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792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Evolution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FA45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45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FA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FA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FA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FA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FA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FA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C9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88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00FA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 dirty="0">
                        <a:solidFill>
                          <a:srgbClr val="00FA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>
                        <a:solidFill>
                          <a:srgbClr val="FA45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45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600" b="0" i="0" u="none" strike="noStrike" dirty="0">
                        <a:solidFill>
                          <a:srgbClr val="00FA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576-BBDA-434D-A1C7-9B194884522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98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507288" cy="1143000"/>
          </a:xfrm>
        </p:spPr>
        <p:txBody>
          <a:bodyPr>
            <a:noAutofit/>
          </a:bodyPr>
          <a:lstStyle/>
          <a:p>
            <a:pPr algn="l"/>
            <a:r>
              <a:rPr lang="fr-FR" sz="4000" dirty="0"/>
              <a:t>Conclusions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496" y="1088362"/>
            <a:ext cx="4680000" cy="3456000"/>
          </a:xfrm>
        </p:spPr>
        <p:txBody>
          <a:bodyPr>
            <a:noAutofit/>
          </a:bodyPr>
          <a:lstStyle/>
          <a:p>
            <a:endParaRPr lang="fr-FR" sz="2800" dirty="0"/>
          </a:p>
          <a:p>
            <a:r>
              <a:rPr lang="fr-FR" sz="2800" dirty="0"/>
              <a:t>Les motivations des éleveurs sont multiples, bien au-delà d’un prix plus avantageux</a:t>
            </a:r>
          </a:p>
          <a:p>
            <a:endParaRPr lang="fr-FR" sz="2800" dirty="0"/>
          </a:p>
          <a:p>
            <a:r>
              <a:rPr lang="fr-FR" sz="2800" dirty="0"/>
              <a:t>L’agriculture bio est bien perçue par les éleveurs comme permettant d’augmenter leur capacité d’adaptation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985" y="404664"/>
            <a:ext cx="4375015" cy="43818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512" y="5232803"/>
            <a:ext cx="4968000" cy="165258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956376" y="4797152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Z’lex</a:t>
            </a:r>
            <a:endParaRPr lang="fr-FR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576-BBDA-434D-A1C7-9B194884522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516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27984" y="773832"/>
            <a:ext cx="4258816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Une baisse généralisée du prix du lait en 2015</a:t>
            </a:r>
          </a:p>
        </p:txBody>
      </p:sp>
      <p:pic>
        <p:nvPicPr>
          <p:cNvPr id="4" name="Espace réservé du contenu 3" descr="Prix_lait_bio_bilan2016 (glissé(e)s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7" t="20627" r="19032" b="12064"/>
          <a:stretch/>
        </p:blipFill>
        <p:spPr>
          <a:xfrm>
            <a:off x="4589" y="188640"/>
            <a:ext cx="4326021" cy="324036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232248" y="476672"/>
            <a:ext cx="2051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France </a:t>
            </a:r>
            <a:r>
              <a:rPr lang="fr-FR" sz="12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Agrimer</a:t>
            </a:r>
            <a:endParaRPr lang="fr-FR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399636"/>
            <a:ext cx="6151227" cy="262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6258730" y="3975700"/>
            <a:ext cx="288527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/>
              <a:t>Sans baisse significative du prix des intrants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576-BBDA-434D-A1C7-9B194884522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866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dirty="0"/>
              <a:t>Pour accompagner les transitions (1)</a:t>
            </a:r>
          </a:p>
        </p:txBody>
      </p:sp>
      <p:sp>
        <p:nvSpPr>
          <p:cNvPr id="9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B889B-F772-2246-A419-34364FCA0D5C}" type="slidenum">
              <a:rPr lang="fr-FR" smtClean="0"/>
              <a:t>20</a:t>
            </a:fld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2429" y="1201582"/>
            <a:ext cx="513377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000" dirty="0"/>
              <a:t>Des </a:t>
            </a:r>
            <a:r>
              <a:rPr lang="fr-FR" sz="2000" b="1" dirty="0"/>
              <a:t>supports d’échanges </a:t>
            </a:r>
            <a:r>
              <a:rPr lang="fr-FR" sz="2000" dirty="0"/>
              <a:t>avec les agriculteurs et conseillers : </a:t>
            </a:r>
          </a:p>
          <a:p>
            <a:pPr marL="800100" lvl="1" indent="-342900">
              <a:buFont typeface="Lucida Grande"/>
              <a:buChar char="-"/>
            </a:pPr>
            <a:r>
              <a:rPr lang="fr-FR" b="1" dirty="0"/>
              <a:t>animations</a:t>
            </a:r>
            <a:r>
              <a:rPr lang="fr-FR" dirty="0"/>
              <a:t> passées et à venir</a:t>
            </a:r>
          </a:p>
          <a:p>
            <a:pPr lvl="1"/>
            <a:endParaRPr lang="fr-FR" sz="800" dirty="0"/>
          </a:p>
          <a:p>
            <a:pPr marL="800100" lvl="1" indent="-342900">
              <a:buFont typeface="Lucida Grande"/>
              <a:buChar char="-"/>
            </a:pPr>
            <a:r>
              <a:rPr lang="fr-FR" dirty="0"/>
              <a:t>réalisation de </a:t>
            </a:r>
            <a:r>
              <a:rPr lang="fr-FR" b="1" dirty="0"/>
              <a:t>dessins</a:t>
            </a:r>
            <a:r>
              <a:rPr lang="fr-FR" dirty="0"/>
              <a:t> pour animation </a:t>
            </a:r>
            <a:r>
              <a:rPr lang="fr-FR" dirty="0" err="1"/>
              <a:t>photolangage</a:t>
            </a:r>
            <a:endParaRPr lang="fr-FR" dirty="0"/>
          </a:p>
          <a:p>
            <a:pPr marL="742950" lvl="1" indent="-285750">
              <a:buFont typeface="Arial"/>
              <a:buChar char="•"/>
            </a:pPr>
            <a:endParaRPr lang="fr-FR" sz="2000" dirty="0"/>
          </a:p>
        </p:txBody>
      </p:sp>
      <p:pic>
        <p:nvPicPr>
          <p:cNvPr id="15" name="Image 14" descr="Macintosh HD:Users:mbouttes:Documents:These:Redac_CR:Rédaction:Dessins:Motivations:1_Conversion bi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3097283"/>
            <a:ext cx="2946400" cy="292886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</p:pic>
      <p:pic>
        <p:nvPicPr>
          <p:cNvPr id="11" name="Image 10" descr="Capture d’écran 2018-10-26 à 17.26.0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199" y="1140453"/>
            <a:ext cx="4013201" cy="2250098"/>
          </a:xfrm>
          <a:prstGeom prst="rect">
            <a:avLst/>
          </a:prstGeom>
        </p:spPr>
      </p:pic>
      <p:pic>
        <p:nvPicPr>
          <p:cNvPr id="6" name="Image 5" descr="Capture d’écran 2018-10-26 à 17.28.3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091" y="3022600"/>
            <a:ext cx="5957909" cy="3324413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>
          <a:xfrm>
            <a:off x="6108700" y="5029200"/>
            <a:ext cx="889000" cy="7620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/>
          <p:cNvCxnSpPr>
            <a:stCxn id="16" idx="1"/>
            <a:endCxn id="15" idx="3"/>
          </p:cNvCxnSpPr>
          <p:nvPr/>
        </p:nvCxnSpPr>
        <p:spPr>
          <a:xfrm flipH="1" flipV="1">
            <a:off x="3086100" y="4561717"/>
            <a:ext cx="3152791" cy="57907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135291" y="6102736"/>
            <a:ext cx="15506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i="1" dirty="0">
                <a:solidFill>
                  <a:schemeClr val="bg1"/>
                </a:solidFill>
              </a:rPr>
              <a:t>Photos </a:t>
            </a:r>
            <a:r>
              <a:rPr lang="en-GB" sz="1000" i="1" dirty="0" err="1">
                <a:solidFill>
                  <a:schemeClr val="bg1"/>
                </a:solidFill>
              </a:rPr>
              <a:t>Floriane</a:t>
            </a:r>
            <a:r>
              <a:rPr lang="en-GB" sz="1000" i="1" dirty="0">
                <a:solidFill>
                  <a:schemeClr val="bg1"/>
                </a:solidFill>
              </a:rPr>
              <a:t> Le Maître</a:t>
            </a:r>
            <a:endParaRPr lang="fr-FR" sz="1000" i="1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9700" y="6008459"/>
            <a:ext cx="12691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i="1" dirty="0"/>
              <a:t>Dessin </a:t>
            </a:r>
            <a:r>
              <a:rPr lang="fr-FR" sz="1000" i="1" dirty="0" err="1"/>
              <a:t>Z’lex</a:t>
            </a:r>
            <a:endParaRPr lang="fr-FR" sz="1000" i="1" dirty="0"/>
          </a:p>
        </p:txBody>
      </p:sp>
    </p:spTree>
    <p:extLst>
      <p:ext uri="{BB962C8B-B14F-4D97-AF65-F5344CB8AC3E}">
        <p14:creationId xmlns:p14="http://schemas.microsoft.com/office/powerpoint/2010/main" val="3229418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34431"/>
            <a:ext cx="2886075" cy="2857500"/>
          </a:xfr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457200" y="-182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Pour accompagner les transitions (2)</a:t>
            </a:r>
          </a:p>
        </p:txBody>
      </p:sp>
      <p:pic>
        <p:nvPicPr>
          <p:cNvPr id="6" name="Image 5"/>
          <p:cNvPicPr/>
          <p:nvPr/>
        </p:nvPicPr>
        <p:blipFill>
          <a:blip r:embed="rId3"/>
          <a:stretch>
            <a:fillRect/>
          </a:stretch>
        </p:blipFill>
        <p:spPr>
          <a:xfrm>
            <a:off x="3707904" y="1104701"/>
            <a:ext cx="5195888" cy="29003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72408" y="426696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https://www.psdr-occitanie.fr/PSDR4-Occitanie/Le-projet-ATA-RI-accompagnement-de-la-transition-agroecologique/Productions-operationnelles/Autour-de-la-conversion-a-l-AB/Temoignages-d-eleveurs-en-conversion-a-l-AB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576-BBDA-434D-A1C7-9B194884522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4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Une filière conventionnelle en crise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412776"/>
            <a:ext cx="5365104" cy="4525963"/>
          </a:xfrm>
        </p:spPr>
        <p:txBody>
          <a:bodyPr>
            <a:normAutofit lnSpcReduction="10000"/>
          </a:bodyPr>
          <a:lstStyle/>
          <a:p>
            <a:r>
              <a:rPr lang="fr-FR" dirty="0"/>
              <a:t>L’amélioration de l’efficience d’utilisation des intrants </a:t>
            </a:r>
          </a:p>
          <a:p>
            <a:pPr marL="0" indent="0">
              <a:buNone/>
            </a:pPr>
            <a:r>
              <a:rPr lang="fr-FR" dirty="0"/>
              <a:t>(par ex. g de concentrés par kg de lait) ne suffit plus</a:t>
            </a:r>
          </a:p>
          <a:p>
            <a:endParaRPr lang="fr-FR" dirty="0"/>
          </a:p>
          <a:p>
            <a:r>
              <a:rPr lang="fr-FR" dirty="0"/>
              <a:t>La logique de l’agrandissement pour viser les économies d’échelle ne fonctionne plus</a:t>
            </a:r>
          </a:p>
          <a:p>
            <a:endParaRPr lang="fr-F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608" y="3872585"/>
            <a:ext cx="3563888" cy="200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608" y="1663128"/>
            <a:ext cx="3518689" cy="210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576-BBDA-434D-A1C7-9B194884522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508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624"/>
            <a:ext cx="4621213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557808"/>
            <a:ext cx="2808312" cy="1143000"/>
          </a:xfrm>
        </p:spPr>
        <p:txBody>
          <a:bodyPr>
            <a:noAutofit/>
          </a:bodyPr>
          <a:lstStyle/>
          <a:p>
            <a:r>
              <a:rPr lang="fr-FR" dirty="0"/>
              <a:t>La filière bio comme issue?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805883" y="4462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Source: CNIEL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312043" y="2564904"/>
            <a:ext cx="3323853" cy="2295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Positionnement des laiteries sur les marchés bios</a:t>
            </a:r>
          </a:p>
          <a:p>
            <a:r>
              <a:rPr lang="fr-FR" dirty="0"/>
              <a:t>Ex. de 46 à 150 M de L en collecte d’ici 2020 pour SODIAAL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52" b="49428"/>
          <a:stretch/>
        </p:blipFill>
        <p:spPr bwMode="auto">
          <a:xfrm>
            <a:off x="3801294" y="3429000"/>
            <a:ext cx="5342706" cy="252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576-BBDA-434D-A1C7-9B194884522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412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b="1" dirty="0" err="1"/>
              <a:t>Quelles</a:t>
            </a:r>
            <a:r>
              <a:rPr lang="en-GB" b="1" dirty="0"/>
              <a:t> motivations des </a:t>
            </a:r>
            <a:r>
              <a:rPr lang="en-GB" b="1" dirty="0" err="1"/>
              <a:t>éleveurs</a:t>
            </a:r>
            <a:r>
              <a:rPr lang="en-GB" b="1" dirty="0"/>
              <a:t> pour </a:t>
            </a:r>
            <a:r>
              <a:rPr lang="en-GB" b="1" dirty="0" err="1"/>
              <a:t>cette</a:t>
            </a:r>
            <a:r>
              <a:rPr lang="en-GB" b="1" dirty="0"/>
              <a:t> conversion à </a:t>
            </a:r>
            <a:r>
              <a:rPr lang="en-GB" b="1" dirty="0" err="1"/>
              <a:t>l’AB</a:t>
            </a:r>
            <a:r>
              <a:rPr lang="en-GB" b="1" dirty="0"/>
              <a:t>?</a:t>
            </a:r>
          </a:p>
          <a:p>
            <a:endParaRPr lang="en-GB" dirty="0"/>
          </a:p>
          <a:p>
            <a:r>
              <a:rPr lang="en-GB" b="1" dirty="0"/>
              <a:t>Les </a:t>
            </a:r>
            <a:r>
              <a:rPr lang="en-GB" b="1" dirty="0" err="1"/>
              <a:t>éleveurs</a:t>
            </a:r>
            <a:r>
              <a:rPr lang="en-GB" b="1" dirty="0"/>
              <a:t> </a:t>
            </a:r>
            <a:r>
              <a:rPr lang="en-GB" b="1" dirty="0" err="1"/>
              <a:t>perçoivent-ils</a:t>
            </a:r>
            <a:r>
              <a:rPr lang="en-GB" b="1" dirty="0"/>
              <a:t> la conversion à </a:t>
            </a:r>
            <a:r>
              <a:rPr lang="en-GB" b="1" dirty="0" err="1"/>
              <a:t>l’AB</a:t>
            </a:r>
            <a:r>
              <a:rPr lang="en-GB" b="1" dirty="0"/>
              <a:t> </a:t>
            </a:r>
            <a:r>
              <a:rPr lang="en-GB" b="1" dirty="0" err="1"/>
              <a:t>comme</a:t>
            </a:r>
            <a:r>
              <a:rPr lang="en-GB" b="1" dirty="0"/>
              <a:t> un </a:t>
            </a:r>
            <a:r>
              <a:rPr lang="en-GB" b="1" dirty="0" err="1"/>
              <a:t>moyen</a:t>
            </a:r>
            <a:r>
              <a:rPr lang="en-GB" b="1" dirty="0"/>
              <a:t> de </a:t>
            </a:r>
            <a:r>
              <a:rPr lang="en-GB" b="1" dirty="0" err="1"/>
              <a:t>développer</a:t>
            </a:r>
            <a:r>
              <a:rPr lang="en-GB" b="1" dirty="0"/>
              <a:t> </a:t>
            </a:r>
            <a:r>
              <a:rPr lang="en-GB" b="1" dirty="0" err="1"/>
              <a:t>leur</a:t>
            </a:r>
            <a:r>
              <a:rPr lang="en-GB" b="1" dirty="0"/>
              <a:t> </a:t>
            </a:r>
            <a:r>
              <a:rPr lang="en-GB" b="1" dirty="0" err="1"/>
              <a:t>capacité</a:t>
            </a:r>
            <a:r>
              <a:rPr lang="en-GB" b="1" dirty="0"/>
              <a:t> </a:t>
            </a:r>
            <a:r>
              <a:rPr lang="en-GB" b="1" dirty="0" err="1"/>
              <a:t>d’adaptation</a:t>
            </a:r>
            <a:r>
              <a:rPr lang="en-GB" b="1" dirty="0"/>
              <a:t>? Et pour </a:t>
            </a:r>
            <a:r>
              <a:rPr lang="en-GB" b="1" dirty="0" err="1"/>
              <a:t>quelles</a:t>
            </a:r>
            <a:r>
              <a:rPr lang="en-GB" b="1" dirty="0"/>
              <a:t> raisons?</a:t>
            </a:r>
          </a:p>
          <a:p>
            <a:endParaRPr lang="en-GB" dirty="0"/>
          </a:p>
          <a:p>
            <a:r>
              <a:rPr lang="en-GB" dirty="0" err="1"/>
              <a:t>Capacité</a:t>
            </a:r>
            <a:r>
              <a:rPr lang="en-GB" dirty="0"/>
              <a:t> </a:t>
            </a:r>
            <a:r>
              <a:rPr lang="en-GB" dirty="0" err="1"/>
              <a:t>d’adaptation</a:t>
            </a:r>
            <a:r>
              <a:rPr lang="en-GB" dirty="0"/>
              <a:t>: </a:t>
            </a:r>
            <a:r>
              <a:rPr lang="fr-FR" dirty="0"/>
              <a:t>le potentiel de faire face à des situations nouvelles sans compromettre des options pour l'avenir</a:t>
            </a:r>
          </a:p>
          <a:p>
            <a:endParaRPr lang="en-GB" b="1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576-BBDA-434D-A1C7-9B194884522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819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/>
        </p:nvGrpSpPr>
        <p:grpSpPr>
          <a:xfrm>
            <a:off x="4644008" y="371"/>
            <a:ext cx="4797474" cy="5240083"/>
            <a:chOff x="-582701" y="333502"/>
            <a:chExt cx="4797474" cy="5240083"/>
          </a:xfrm>
        </p:grpSpPr>
        <p:grpSp>
          <p:nvGrpSpPr>
            <p:cNvPr id="61" name="Groupe 60"/>
            <p:cNvGrpSpPr/>
            <p:nvPr/>
          </p:nvGrpSpPr>
          <p:grpSpPr>
            <a:xfrm>
              <a:off x="-582701" y="333502"/>
              <a:ext cx="4797474" cy="4807020"/>
              <a:chOff x="2594115" y="5540200"/>
              <a:chExt cx="22872644" cy="23076001"/>
            </a:xfrm>
          </p:grpSpPr>
          <p:pic>
            <p:nvPicPr>
              <p:cNvPr id="62" name="Image 6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1667" b="94352" l="27135" r="70573"/>
                        </a14:imgEffect>
                      </a14:imgLayer>
                    </a14:imgProps>
                  </a:ext>
                </a:extLst>
              </a:blip>
              <a:srcRect l="20505" r="23742"/>
              <a:stretch/>
            </p:blipFill>
            <p:spPr>
              <a:xfrm>
                <a:off x="2594115" y="5540200"/>
                <a:ext cx="22872644" cy="23076001"/>
              </a:xfrm>
              <a:prstGeom prst="rect">
                <a:avLst/>
              </a:prstGeom>
            </p:spPr>
          </p:pic>
          <p:sp>
            <p:nvSpPr>
              <p:cNvPr id="63" name="Heptagone 62"/>
              <p:cNvSpPr/>
              <p:nvPr/>
            </p:nvSpPr>
            <p:spPr>
              <a:xfrm>
                <a:off x="8238306" y="18700842"/>
                <a:ext cx="567546" cy="456342"/>
              </a:xfrm>
              <a:prstGeom prst="hept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/>
                  <a:t>10</a:t>
                </a:r>
              </a:p>
            </p:txBody>
          </p:sp>
          <p:sp>
            <p:nvSpPr>
              <p:cNvPr id="64" name="Heptagone 63"/>
              <p:cNvSpPr/>
              <p:nvPr/>
            </p:nvSpPr>
            <p:spPr>
              <a:xfrm>
                <a:off x="16848003" y="19011429"/>
                <a:ext cx="567546" cy="456342"/>
              </a:xfrm>
              <a:prstGeom prst="hept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/>
                  <a:t>19</a:t>
                </a:r>
              </a:p>
            </p:txBody>
          </p:sp>
          <p:sp>
            <p:nvSpPr>
              <p:cNvPr id="65" name="Heptagone 64"/>
              <p:cNvSpPr/>
              <p:nvPr/>
            </p:nvSpPr>
            <p:spPr>
              <a:xfrm>
                <a:off x="12182575" y="18891927"/>
                <a:ext cx="567546" cy="456342"/>
              </a:xfrm>
              <a:prstGeom prst="hept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/>
                  <a:t>12</a:t>
                </a:r>
              </a:p>
            </p:txBody>
          </p:sp>
          <p:sp>
            <p:nvSpPr>
              <p:cNvPr id="66" name="Heptagone 65"/>
              <p:cNvSpPr/>
              <p:nvPr/>
            </p:nvSpPr>
            <p:spPr>
              <a:xfrm>
                <a:off x="10971203" y="18711216"/>
                <a:ext cx="567546" cy="456342"/>
              </a:xfrm>
              <a:prstGeom prst="hept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/>
                  <a:t>11</a:t>
                </a:r>
              </a:p>
            </p:txBody>
          </p:sp>
          <p:sp>
            <p:nvSpPr>
              <p:cNvPr id="67" name="Heptagone 66"/>
              <p:cNvSpPr/>
              <p:nvPr/>
            </p:nvSpPr>
            <p:spPr>
              <a:xfrm>
                <a:off x="7297052" y="18435585"/>
                <a:ext cx="567546" cy="456342"/>
              </a:xfrm>
              <a:prstGeom prst="hept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/>
                  <a:t>9</a:t>
                </a:r>
              </a:p>
            </p:txBody>
          </p:sp>
          <p:sp>
            <p:nvSpPr>
              <p:cNvPr id="68" name="Heptagone 67"/>
              <p:cNvSpPr/>
              <p:nvPr/>
            </p:nvSpPr>
            <p:spPr>
              <a:xfrm>
                <a:off x="15169847" y="24873397"/>
                <a:ext cx="567546" cy="456342"/>
              </a:xfrm>
              <a:prstGeom prst="hept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/>
                  <a:t>16</a:t>
                </a:r>
              </a:p>
            </p:txBody>
          </p:sp>
          <p:sp>
            <p:nvSpPr>
              <p:cNvPr id="69" name="Heptagone 68"/>
              <p:cNvSpPr/>
              <p:nvPr/>
            </p:nvSpPr>
            <p:spPr>
              <a:xfrm>
                <a:off x="15523029" y="19488289"/>
                <a:ext cx="567546" cy="456342"/>
              </a:xfrm>
              <a:prstGeom prst="hept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/>
                  <a:t>18</a:t>
                </a:r>
              </a:p>
            </p:txBody>
          </p:sp>
          <p:sp>
            <p:nvSpPr>
              <p:cNvPr id="70" name="Heptagone 69"/>
              <p:cNvSpPr/>
              <p:nvPr/>
            </p:nvSpPr>
            <p:spPr>
              <a:xfrm>
                <a:off x="15176409" y="19426006"/>
                <a:ext cx="567546" cy="456342"/>
              </a:xfrm>
              <a:prstGeom prst="hept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/>
                  <a:t>17</a:t>
                </a:r>
              </a:p>
            </p:txBody>
          </p:sp>
          <p:sp>
            <p:nvSpPr>
              <p:cNvPr id="71" name="Heptagone 70"/>
              <p:cNvSpPr/>
              <p:nvPr/>
            </p:nvSpPr>
            <p:spPr>
              <a:xfrm>
                <a:off x="14306170" y="19031947"/>
                <a:ext cx="567546" cy="456342"/>
              </a:xfrm>
              <a:prstGeom prst="hept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/>
                  <a:t>15</a:t>
                </a:r>
              </a:p>
            </p:txBody>
          </p:sp>
          <p:sp>
            <p:nvSpPr>
              <p:cNvPr id="72" name="Heptagone 71"/>
              <p:cNvSpPr/>
              <p:nvPr/>
            </p:nvSpPr>
            <p:spPr>
              <a:xfrm>
                <a:off x="11800223" y="20425141"/>
                <a:ext cx="567546" cy="456342"/>
              </a:xfrm>
              <a:prstGeom prst="hept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/>
                  <a:t>14</a:t>
                </a:r>
              </a:p>
            </p:txBody>
          </p:sp>
          <p:sp>
            <p:nvSpPr>
              <p:cNvPr id="73" name="Heptagone 72"/>
              <p:cNvSpPr/>
              <p:nvPr/>
            </p:nvSpPr>
            <p:spPr>
              <a:xfrm>
                <a:off x="13192558" y="19005642"/>
                <a:ext cx="567546" cy="456342"/>
              </a:xfrm>
              <a:prstGeom prst="hept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/>
                  <a:t>13</a:t>
                </a:r>
              </a:p>
            </p:txBody>
          </p:sp>
          <p:sp>
            <p:nvSpPr>
              <p:cNvPr id="74" name="Heptagone 73"/>
              <p:cNvSpPr/>
              <p:nvPr/>
            </p:nvSpPr>
            <p:spPr>
              <a:xfrm>
                <a:off x="18567571" y="16376120"/>
                <a:ext cx="567546" cy="456342"/>
              </a:xfrm>
              <a:prstGeom prst="hept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/>
                  <a:t>23</a:t>
                </a:r>
              </a:p>
            </p:txBody>
          </p:sp>
          <p:sp>
            <p:nvSpPr>
              <p:cNvPr id="75" name="Heptagone 74"/>
              <p:cNvSpPr/>
              <p:nvPr/>
            </p:nvSpPr>
            <p:spPr>
              <a:xfrm>
                <a:off x="15146775" y="17278125"/>
                <a:ext cx="567546" cy="456342"/>
              </a:xfrm>
              <a:prstGeom prst="hept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/>
                  <a:t>22</a:t>
                </a:r>
              </a:p>
            </p:txBody>
          </p:sp>
          <p:sp>
            <p:nvSpPr>
              <p:cNvPr id="76" name="Heptagone 75"/>
              <p:cNvSpPr/>
              <p:nvPr/>
            </p:nvSpPr>
            <p:spPr>
              <a:xfrm>
                <a:off x="17318356" y="19120098"/>
                <a:ext cx="567546" cy="456342"/>
              </a:xfrm>
              <a:prstGeom prst="hept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/>
                  <a:t>20</a:t>
                </a:r>
              </a:p>
            </p:txBody>
          </p:sp>
          <p:sp>
            <p:nvSpPr>
              <p:cNvPr id="77" name="Heptagone 76"/>
              <p:cNvSpPr/>
              <p:nvPr/>
            </p:nvSpPr>
            <p:spPr>
              <a:xfrm>
                <a:off x="16942934" y="17910301"/>
                <a:ext cx="567546" cy="456342"/>
              </a:xfrm>
              <a:prstGeom prst="hept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/>
                  <a:t>21</a:t>
                </a:r>
              </a:p>
            </p:txBody>
          </p:sp>
          <p:sp>
            <p:nvSpPr>
              <p:cNvPr id="78" name="Heptagone 77"/>
              <p:cNvSpPr/>
              <p:nvPr/>
            </p:nvSpPr>
            <p:spPr>
              <a:xfrm>
                <a:off x="9455970" y="15774463"/>
                <a:ext cx="567546" cy="456342"/>
              </a:xfrm>
              <a:prstGeom prst="hept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/>
                  <a:t>4</a:t>
                </a:r>
              </a:p>
            </p:txBody>
          </p:sp>
          <p:sp>
            <p:nvSpPr>
              <p:cNvPr id="79" name="Heptagone 78"/>
              <p:cNvSpPr/>
              <p:nvPr/>
            </p:nvSpPr>
            <p:spPr>
              <a:xfrm>
                <a:off x="9830509" y="15318121"/>
                <a:ext cx="567546" cy="456342"/>
              </a:xfrm>
              <a:prstGeom prst="hept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/>
                  <a:t>3</a:t>
                </a:r>
              </a:p>
            </p:txBody>
          </p:sp>
          <p:sp>
            <p:nvSpPr>
              <p:cNvPr id="94" name="Heptagone 93"/>
              <p:cNvSpPr/>
              <p:nvPr/>
            </p:nvSpPr>
            <p:spPr>
              <a:xfrm>
                <a:off x="9202001" y="14457711"/>
                <a:ext cx="567546" cy="456342"/>
              </a:xfrm>
              <a:prstGeom prst="hept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/>
                  <a:t>2</a:t>
                </a:r>
              </a:p>
            </p:txBody>
          </p:sp>
          <p:sp>
            <p:nvSpPr>
              <p:cNvPr id="104" name="Heptagone 103"/>
              <p:cNvSpPr/>
              <p:nvPr/>
            </p:nvSpPr>
            <p:spPr>
              <a:xfrm>
                <a:off x="10833221" y="14457711"/>
                <a:ext cx="567546" cy="456342"/>
              </a:xfrm>
              <a:prstGeom prst="hept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/>
                  <a:t>1</a:t>
                </a:r>
              </a:p>
            </p:txBody>
          </p:sp>
          <p:sp>
            <p:nvSpPr>
              <p:cNvPr id="105" name="Heptagone 104"/>
              <p:cNvSpPr/>
              <p:nvPr/>
            </p:nvSpPr>
            <p:spPr>
              <a:xfrm>
                <a:off x="8573644" y="17999361"/>
                <a:ext cx="567546" cy="456342"/>
              </a:xfrm>
              <a:prstGeom prst="hept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/>
                  <a:t>8</a:t>
                </a:r>
              </a:p>
            </p:txBody>
          </p:sp>
          <p:sp>
            <p:nvSpPr>
              <p:cNvPr id="106" name="Heptagone 105"/>
              <p:cNvSpPr/>
              <p:nvPr/>
            </p:nvSpPr>
            <p:spPr>
              <a:xfrm>
                <a:off x="8238306" y="17932255"/>
                <a:ext cx="567546" cy="456342"/>
              </a:xfrm>
              <a:prstGeom prst="hept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/>
                  <a:t>7</a:t>
                </a:r>
              </a:p>
            </p:txBody>
          </p:sp>
          <p:sp>
            <p:nvSpPr>
              <p:cNvPr id="107" name="Heptagone 106"/>
              <p:cNvSpPr/>
              <p:nvPr/>
            </p:nvSpPr>
            <p:spPr>
              <a:xfrm>
                <a:off x="8543106" y="16745035"/>
                <a:ext cx="567546" cy="456342"/>
              </a:xfrm>
              <a:prstGeom prst="hept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/>
                  <a:t>6</a:t>
                </a:r>
              </a:p>
            </p:txBody>
          </p:sp>
          <p:sp>
            <p:nvSpPr>
              <p:cNvPr id="110" name="Heptagone 109"/>
              <p:cNvSpPr/>
              <p:nvPr/>
            </p:nvSpPr>
            <p:spPr>
              <a:xfrm>
                <a:off x="10114282" y="16002634"/>
                <a:ext cx="567546" cy="456342"/>
              </a:xfrm>
              <a:prstGeom prst="heptagon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/>
                  <a:t>5</a:t>
                </a:r>
              </a:p>
            </p:txBody>
          </p:sp>
        </p:grpSp>
        <p:sp>
          <p:nvSpPr>
            <p:cNvPr id="113" name="Rectangle à coins arrondis 112"/>
            <p:cNvSpPr/>
            <p:nvPr/>
          </p:nvSpPr>
          <p:spPr>
            <a:xfrm>
              <a:off x="0" y="3645024"/>
              <a:ext cx="1585212" cy="64807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>
                  <a:solidFill>
                    <a:schemeClr val="tx1"/>
                  </a:solidFill>
                </a:rPr>
                <a:t>Zone Ségala </a:t>
              </a:r>
              <a:r>
                <a:rPr lang="fr-FR" sz="1400" b="1" dirty="0">
                  <a:solidFill>
                    <a:schemeClr val="tx1"/>
                  </a:solidFill>
                  <a:sym typeface="Wingdings" panose="05000000000000000000" pitchFamily="2" charset="2"/>
                </a:rPr>
                <a:t></a:t>
              </a:r>
            </a:p>
            <a:p>
              <a:pPr algn="ctr"/>
              <a:r>
                <a:rPr lang="fr-FR" sz="1400" b="1" dirty="0">
                  <a:solidFill>
                    <a:schemeClr val="tx1"/>
                  </a:solidFill>
                  <a:sym typeface="Wingdings" panose="05000000000000000000" pitchFamily="2" charset="2"/>
                </a:rPr>
                <a:t> 15 exploitations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14" name="Rectangle à coins arrondis 113"/>
            <p:cNvSpPr/>
            <p:nvPr/>
          </p:nvSpPr>
          <p:spPr>
            <a:xfrm>
              <a:off x="1557273" y="4754844"/>
              <a:ext cx="1873443" cy="818741"/>
            </a:xfrm>
            <a:prstGeom prst="roundRect">
              <a:avLst/>
            </a:prstGeom>
            <a:solidFill>
              <a:srgbClr val="BF7A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>
                  <a:solidFill>
                    <a:schemeClr val="tx1"/>
                  </a:solidFill>
                </a:rPr>
                <a:t>Zone Lévézou et Monts de Lacaune </a:t>
              </a:r>
              <a:r>
                <a:rPr lang="fr-FR" sz="1400" b="1" dirty="0">
                  <a:solidFill>
                    <a:schemeClr val="tx1"/>
                  </a:solidFill>
                  <a:sym typeface="Wingdings" panose="05000000000000000000" pitchFamily="2" charset="2"/>
                </a:rPr>
                <a:t> 7 exploitations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15" name="Rectangle à coins arrondis 114"/>
            <p:cNvSpPr/>
            <p:nvPr/>
          </p:nvSpPr>
          <p:spPr>
            <a:xfrm>
              <a:off x="2273081" y="1562626"/>
              <a:ext cx="1362815" cy="930270"/>
            </a:xfrm>
            <a:prstGeom prst="roundRect">
              <a:avLst/>
            </a:prstGeom>
            <a:solidFill>
              <a:srgbClr val="FEFEA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>
                  <a:solidFill>
                    <a:schemeClr val="tx1"/>
                  </a:solidFill>
                </a:rPr>
                <a:t>Zone Grands Causses Nord et Sud </a:t>
              </a:r>
              <a:r>
                <a:rPr lang="fr-FR" sz="1400" b="1" dirty="0">
                  <a:solidFill>
                    <a:schemeClr val="tx1"/>
                  </a:solidFill>
                  <a:sym typeface="Wingdings" panose="05000000000000000000" pitchFamily="2" charset="2"/>
                </a:rPr>
                <a:t> </a:t>
              </a:r>
            </a:p>
            <a:p>
              <a:pPr algn="ctr"/>
              <a:r>
                <a:rPr lang="fr-FR" sz="1400" b="1" dirty="0">
                  <a:solidFill>
                    <a:schemeClr val="tx1"/>
                  </a:solidFill>
                  <a:sym typeface="Wingdings" panose="05000000000000000000" pitchFamily="2" charset="2"/>
                </a:rPr>
                <a:t>1 exploitation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1" name="Image 110"/>
          <p:cNvPicPr>
            <a:picLocks noChangeAspect="1"/>
          </p:cNvPicPr>
          <p:nvPr/>
        </p:nvPicPr>
        <p:blipFill rotWithShape="1">
          <a:blip r:embed="rId4"/>
          <a:srcRect l="1562" t="67642" r="52506" b="9495"/>
          <a:stretch/>
        </p:blipFill>
        <p:spPr>
          <a:xfrm>
            <a:off x="5004048" y="5445224"/>
            <a:ext cx="2352773" cy="651496"/>
          </a:xfrm>
          <a:prstGeom prst="rect">
            <a:avLst/>
          </a:prstGeom>
        </p:spPr>
      </p:pic>
      <p:pic>
        <p:nvPicPr>
          <p:cNvPr id="112" name="Image 111"/>
          <p:cNvPicPr>
            <a:picLocks noChangeAspect="1"/>
          </p:cNvPicPr>
          <p:nvPr/>
        </p:nvPicPr>
        <p:blipFill rotWithShape="1">
          <a:blip r:embed="rId4"/>
          <a:srcRect l="47918" t="77751" r="20330" b="9213"/>
          <a:stretch/>
        </p:blipFill>
        <p:spPr>
          <a:xfrm>
            <a:off x="7517568" y="5661248"/>
            <a:ext cx="1626432" cy="371475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-30340" y="1196752"/>
            <a:ext cx="5106396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cs typeface="Arial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dirty="0"/>
              <a:t>Partenariat avec la CA12 et l’APABA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Entretiens avec 20 exploitations laitières aveyronnaises  (sur env. 50 conversions en 2016)</a:t>
            </a:r>
          </a:p>
          <a:p>
            <a:pPr marL="285750" indent="-285750">
              <a:buFont typeface="Arial"/>
              <a:buChar char="•"/>
            </a:pPr>
            <a:r>
              <a:rPr lang="fr-FR" dirty="0"/>
              <a:t>Conversions initiées en 2016</a:t>
            </a:r>
          </a:p>
          <a:p>
            <a:pPr marL="285750" indent="-285750">
              <a:buFont typeface="Arial"/>
              <a:buChar char="•"/>
            </a:pPr>
            <a:r>
              <a:rPr lang="fr-FR" dirty="0"/>
              <a:t>Réparties sur les différents secteurs pédoclimatiques</a:t>
            </a:r>
          </a:p>
          <a:p>
            <a:pPr marL="285750" indent="-285750">
              <a:buFont typeface="Arial"/>
              <a:buChar char="•"/>
            </a:pPr>
            <a:r>
              <a:rPr lang="fr-FR" dirty="0"/>
              <a:t>Ayant des pratiques +/- éloignées du cahier des charges bio </a:t>
            </a:r>
          </a:p>
          <a:p>
            <a:endParaRPr lang="fr-FR" dirty="0"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6512" y="-27384"/>
            <a:ext cx="9180512" cy="1143000"/>
          </a:xfrm>
        </p:spPr>
        <p:txBody>
          <a:bodyPr>
            <a:normAutofit/>
          </a:bodyPr>
          <a:lstStyle/>
          <a:p>
            <a:r>
              <a:rPr lang="fr-FR" sz="4000" dirty="0"/>
              <a:t>Dispositif dans l’Aveyron</a:t>
            </a: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1152128" cy="94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58"/>
          <a:stretch/>
        </p:blipFill>
        <p:spPr bwMode="auto">
          <a:xfrm>
            <a:off x="2051720" y="2132856"/>
            <a:ext cx="792088" cy="97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576-BBDA-434D-A1C7-9B194884522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16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Autofit/>
          </a:bodyPr>
          <a:lstStyle/>
          <a:p>
            <a:pPr lvl="1" algn="ctr"/>
            <a:r>
              <a:rPr lang="fr-FR" sz="3600" dirty="0">
                <a:latin typeface="Calibri"/>
                <a:cs typeface="Calibri"/>
              </a:rPr>
              <a:t>Analyse des données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B889B-F772-2246-A419-34364FCA0D5C}" type="slidenum">
              <a:rPr lang="fr-FR" smtClean="0"/>
              <a:t>7</a:t>
            </a:fld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3513510" y="3342637"/>
            <a:ext cx="1612900" cy="1485900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516718" y="3687838"/>
            <a:ext cx="1558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/>
              <a:t>Capacité </a:t>
            </a:r>
          </a:p>
          <a:p>
            <a:pPr algn="ctr"/>
            <a:r>
              <a:rPr lang="fr-FR" sz="2000" b="1" dirty="0"/>
              <a:t>d’adaptation</a:t>
            </a:r>
          </a:p>
        </p:txBody>
      </p:sp>
      <p:cxnSp>
        <p:nvCxnSpPr>
          <p:cNvPr id="14" name="Connecteur droit avec flèche 13"/>
          <p:cNvCxnSpPr>
            <a:stCxn id="5" idx="1"/>
          </p:cNvCxnSpPr>
          <p:nvPr/>
        </p:nvCxnSpPr>
        <p:spPr>
          <a:xfrm flipH="1" flipV="1">
            <a:off x="2808659" y="3061532"/>
            <a:ext cx="941055" cy="49871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83729" y="2636912"/>
            <a:ext cx="222493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dirty="0"/>
              <a:t>1. La </a:t>
            </a:r>
            <a:r>
              <a:rPr lang="fr-FR" b="1" dirty="0"/>
              <a:t>perception</a:t>
            </a:r>
            <a:r>
              <a:rPr lang="fr-FR" dirty="0"/>
              <a:t> des </a:t>
            </a:r>
            <a:r>
              <a:rPr lang="fr-FR" b="1" dirty="0"/>
              <a:t>risques</a:t>
            </a:r>
            <a:r>
              <a:rPr lang="fr-FR" dirty="0"/>
              <a:t> et des </a:t>
            </a:r>
            <a:r>
              <a:rPr lang="fr-FR" b="1" dirty="0"/>
              <a:t>incertitudes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37610" y="2661662"/>
            <a:ext cx="269483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dirty="0"/>
              <a:t>2. Les </a:t>
            </a:r>
            <a:r>
              <a:rPr lang="fr-FR" b="1" dirty="0"/>
              <a:t>compétences</a:t>
            </a:r>
            <a:r>
              <a:rPr lang="fr-FR" dirty="0"/>
              <a:t> pour planifier, expérimenter, apprendre et </a:t>
            </a:r>
            <a:r>
              <a:rPr lang="fr-FR" dirty="0" err="1"/>
              <a:t>ré-organiser</a:t>
            </a:r>
            <a:endParaRPr lang="fr-FR" dirty="0"/>
          </a:p>
        </p:txBody>
      </p:sp>
      <p:cxnSp>
        <p:nvCxnSpPr>
          <p:cNvPr id="19" name="Connecteur droit avec flèche 18"/>
          <p:cNvCxnSpPr>
            <a:stCxn id="5" idx="7"/>
          </p:cNvCxnSpPr>
          <p:nvPr/>
        </p:nvCxnSpPr>
        <p:spPr>
          <a:xfrm flipV="1">
            <a:off x="4890206" y="3061532"/>
            <a:ext cx="947404" cy="49871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83729" y="4749751"/>
            <a:ext cx="222493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dirty="0"/>
              <a:t>4. Le niveau d’</a:t>
            </a:r>
            <a:r>
              <a:rPr lang="fr-FR" b="1" dirty="0"/>
              <a:t>intérêt</a:t>
            </a:r>
            <a:r>
              <a:rPr lang="fr-FR" dirty="0"/>
              <a:t> pour changer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837610" y="4749751"/>
            <a:ext cx="269483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dirty="0"/>
              <a:t>3. La </a:t>
            </a:r>
            <a:r>
              <a:rPr lang="fr-FR" b="1" dirty="0"/>
              <a:t>capacité émotionnelle</a:t>
            </a:r>
            <a:r>
              <a:rPr lang="fr-FR" dirty="0"/>
              <a:t> à conduire des changements</a:t>
            </a:r>
          </a:p>
        </p:txBody>
      </p:sp>
      <p:cxnSp>
        <p:nvCxnSpPr>
          <p:cNvPr id="25" name="Connecteur droit avec flèche 24"/>
          <p:cNvCxnSpPr>
            <a:stCxn id="5" idx="3"/>
          </p:cNvCxnSpPr>
          <p:nvPr/>
        </p:nvCxnSpPr>
        <p:spPr>
          <a:xfrm flipH="1">
            <a:off x="2808659" y="4610932"/>
            <a:ext cx="941055" cy="54077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5" idx="5"/>
          </p:cNvCxnSpPr>
          <p:nvPr/>
        </p:nvCxnSpPr>
        <p:spPr>
          <a:xfrm>
            <a:off x="4890206" y="4610932"/>
            <a:ext cx="947404" cy="54077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2429" y="1190732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Analyse </a:t>
            </a:r>
            <a:r>
              <a:rPr lang="fr-FR" sz="2000" b="1" dirty="0"/>
              <a:t>qualitative</a:t>
            </a:r>
            <a:r>
              <a:rPr lang="fr-FR" sz="2000" dirty="0"/>
              <a:t> des entretiens</a:t>
            </a:r>
          </a:p>
          <a:p>
            <a:pPr algn="ctr"/>
            <a:r>
              <a:rPr lang="fr-FR" sz="2000" dirty="0"/>
              <a:t>en s’appuyant sur les </a:t>
            </a:r>
            <a:r>
              <a:rPr lang="fr-FR" sz="2000" b="1" dirty="0"/>
              <a:t>quatre catégories </a:t>
            </a:r>
            <a:r>
              <a:rPr lang="fr-FR" sz="2000" dirty="0"/>
              <a:t>de la </a:t>
            </a:r>
            <a:r>
              <a:rPr lang="fr-FR" sz="2000" b="1" dirty="0"/>
              <a:t>capacité d’adaptation </a:t>
            </a:r>
          </a:p>
          <a:p>
            <a:pPr algn="ctr"/>
            <a:r>
              <a:rPr lang="fr-FR" sz="2000" dirty="0"/>
              <a:t>définies par Marshall et al. (2014)</a:t>
            </a:r>
            <a:endParaRPr lang="fr-F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09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Autofit/>
          </a:bodyPr>
          <a:lstStyle/>
          <a:p>
            <a:pPr lvl="1" algn="l"/>
            <a:r>
              <a:rPr lang="fr-FR" sz="3600" dirty="0">
                <a:latin typeface="Calibri"/>
                <a:cs typeface="Calibri"/>
              </a:rPr>
              <a:t>Analyse des données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429" y="116348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Analyse </a:t>
            </a:r>
            <a:r>
              <a:rPr lang="fr-FR" sz="2000" b="1" dirty="0"/>
              <a:t>qualitative par codage </a:t>
            </a:r>
            <a:r>
              <a:rPr lang="fr-FR" sz="2000" dirty="0"/>
              <a:t>à partir des 4 catégories de la capacité d’adaptation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4695792" y="3126765"/>
            <a:ext cx="1612900" cy="1485900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750578" y="3454768"/>
            <a:ext cx="1558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/>
              <a:t>Capacité </a:t>
            </a:r>
          </a:p>
          <a:p>
            <a:pPr algn="ctr"/>
            <a:r>
              <a:rPr lang="fr-FR" sz="2000" b="1" dirty="0"/>
              <a:t>d’adaptation</a:t>
            </a:r>
          </a:p>
        </p:txBody>
      </p:sp>
      <p:cxnSp>
        <p:nvCxnSpPr>
          <p:cNvPr id="14" name="Connecteur droit avec flèche 13"/>
          <p:cNvCxnSpPr>
            <a:stCxn id="5" idx="1"/>
          </p:cNvCxnSpPr>
          <p:nvPr/>
        </p:nvCxnSpPr>
        <p:spPr>
          <a:xfrm flipH="1" flipV="1">
            <a:off x="4597400" y="3126765"/>
            <a:ext cx="334596" cy="21760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104844" y="2998000"/>
            <a:ext cx="49255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26200" y="2998000"/>
            <a:ext cx="49255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2</a:t>
            </a:r>
          </a:p>
        </p:txBody>
      </p:sp>
      <p:cxnSp>
        <p:nvCxnSpPr>
          <p:cNvPr id="19" name="Connecteur droit avec flèche 18"/>
          <p:cNvCxnSpPr>
            <a:stCxn id="5" idx="7"/>
          </p:cNvCxnSpPr>
          <p:nvPr/>
        </p:nvCxnSpPr>
        <p:spPr>
          <a:xfrm flipV="1">
            <a:off x="6072488" y="3126765"/>
            <a:ext cx="353712" cy="21760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104844" y="4534732"/>
            <a:ext cx="49255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4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426200" y="4541161"/>
            <a:ext cx="49255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3</a:t>
            </a:r>
          </a:p>
        </p:txBody>
      </p:sp>
      <p:cxnSp>
        <p:nvCxnSpPr>
          <p:cNvPr id="25" name="Connecteur droit avec flèche 24"/>
          <p:cNvCxnSpPr>
            <a:stCxn id="5" idx="3"/>
          </p:cNvCxnSpPr>
          <p:nvPr/>
        </p:nvCxnSpPr>
        <p:spPr>
          <a:xfrm flipH="1">
            <a:off x="4597400" y="4395060"/>
            <a:ext cx="334596" cy="21760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5" idx="5"/>
          </p:cNvCxnSpPr>
          <p:nvPr/>
        </p:nvCxnSpPr>
        <p:spPr>
          <a:xfrm>
            <a:off x="6072488" y="4395060"/>
            <a:ext cx="353712" cy="21760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er 10"/>
          <p:cNvGrpSpPr/>
          <p:nvPr/>
        </p:nvGrpSpPr>
        <p:grpSpPr>
          <a:xfrm>
            <a:off x="469900" y="2683956"/>
            <a:ext cx="1949687" cy="3213769"/>
            <a:chOff x="22430" y="2208509"/>
            <a:chExt cx="1949687" cy="3213769"/>
          </a:xfrm>
        </p:grpSpPr>
        <p:pic>
          <p:nvPicPr>
            <p:cNvPr id="4" name="Image 3" descr="Capture d’écran 2018-11-01 à 13.52.09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0" y="2208509"/>
              <a:ext cx="1059748" cy="15506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Image 5" descr="Capture d’écran 2018-11-01 à 13.52.0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1" y="2785867"/>
              <a:ext cx="1174938" cy="1694261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9" name="Image 8" descr="Capture d’écran 2018-11-01 à 13.52.15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60" y="3204499"/>
              <a:ext cx="1242635" cy="180746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21" name="Image 20" descr="Capture d’écran 2018-11-01 à 13.52.09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565" y="3759201"/>
              <a:ext cx="1136552" cy="16630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3" name="Rectangle 12"/>
          <p:cNvSpPr/>
          <p:nvPr/>
        </p:nvSpPr>
        <p:spPr>
          <a:xfrm>
            <a:off x="573296" y="1882924"/>
            <a:ext cx="1577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/>
              <a:t>20 entretiens retranscrits</a:t>
            </a:r>
          </a:p>
        </p:txBody>
      </p:sp>
      <p:sp>
        <p:nvSpPr>
          <p:cNvPr id="15" name="Flèche vers la droite 14"/>
          <p:cNvSpPr/>
          <p:nvPr/>
        </p:nvSpPr>
        <p:spPr>
          <a:xfrm>
            <a:off x="2767318" y="3618977"/>
            <a:ext cx="749300" cy="607458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Accolade ouvrante 25"/>
          <p:cNvSpPr/>
          <p:nvPr/>
        </p:nvSpPr>
        <p:spPr>
          <a:xfrm rot="10800000">
            <a:off x="2457687" y="1844824"/>
            <a:ext cx="646181" cy="4106036"/>
          </a:xfrm>
          <a:prstGeom prst="leftBrace">
            <a:avLst>
              <a:gd name="adj1" fmla="val 0"/>
              <a:gd name="adj2" fmla="val 50530"/>
            </a:avLst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6692900" y="2019663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Ellipse 39"/>
          <p:cNvSpPr/>
          <p:nvPr/>
        </p:nvSpPr>
        <p:spPr>
          <a:xfrm>
            <a:off x="6845300" y="2172063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Ellipse 40"/>
          <p:cNvSpPr/>
          <p:nvPr/>
        </p:nvSpPr>
        <p:spPr>
          <a:xfrm>
            <a:off x="6997700" y="2324463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Ellipse 41"/>
          <p:cNvSpPr/>
          <p:nvPr/>
        </p:nvSpPr>
        <p:spPr>
          <a:xfrm>
            <a:off x="7150100" y="2476863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Ellipse 42"/>
          <p:cNvSpPr/>
          <p:nvPr/>
        </p:nvSpPr>
        <p:spPr>
          <a:xfrm>
            <a:off x="7302500" y="2629263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Ellipse 43"/>
          <p:cNvSpPr/>
          <p:nvPr/>
        </p:nvSpPr>
        <p:spPr>
          <a:xfrm>
            <a:off x="7454900" y="2781663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Ellipse 44"/>
          <p:cNvSpPr/>
          <p:nvPr/>
        </p:nvSpPr>
        <p:spPr>
          <a:xfrm>
            <a:off x="7607300" y="2934063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Ellipse 45"/>
          <p:cNvSpPr/>
          <p:nvPr/>
        </p:nvSpPr>
        <p:spPr>
          <a:xfrm>
            <a:off x="6918756" y="4955575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7" name="Ellipse 46"/>
          <p:cNvSpPr/>
          <p:nvPr/>
        </p:nvSpPr>
        <p:spPr>
          <a:xfrm>
            <a:off x="7071156" y="5107975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Ellipse 47"/>
          <p:cNvSpPr/>
          <p:nvPr/>
        </p:nvSpPr>
        <p:spPr>
          <a:xfrm>
            <a:off x="7223556" y="5260375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Ellipse 48"/>
          <p:cNvSpPr/>
          <p:nvPr/>
        </p:nvSpPr>
        <p:spPr>
          <a:xfrm>
            <a:off x="7375956" y="5412775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0" name="Ellipse 49"/>
          <p:cNvSpPr/>
          <p:nvPr/>
        </p:nvSpPr>
        <p:spPr>
          <a:xfrm>
            <a:off x="7528356" y="5565175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Ellipse 50"/>
          <p:cNvSpPr/>
          <p:nvPr/>
        </p:nvSpPr>
        <p:spPr>
          <a:xfrm>
            <a:off x="4012736" y="5069875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Ellipse 51"/>
          <p:cNvSpPr/>
          <p:nvPr/>
        </p:nvSpPr>
        <p:spPr>
          <a:xfrm>
            <a:off x="4165136" y="5222275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3" name="Ellipse 52"/>
          <p:cNvSpPr/>
          <p:nvPr/>
        </p:nvSpPr>
        <p:spPr>
          <a:xfrm>
            <a:off x="4317536" y="5374675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Ellipse 53"/>
          <p:cNvSpPr/>
          <p:nvPr/>
        </p:nvSpPr>
        <p:spPr>
          <a:xfrm>
            <a:off x="4469936" y="5527075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Ellipse 54"/>
          <p:cNvSpPr/>
          <p:nvPr/>
        </p:nvSpPr>
        <p:spPr>
          <a:xfrm>
            <a:off x="4622336" y="5679475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Ellipse 55"/>
          <p:cNvSpPr/>
          <p:nvPr/>
        </p:nvSpPr>
        <p:spPr>
          <a:xfrm>
            <a:off x="3530690" y="1882924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Ellipse 56"/>
          <p:cNvSpPr/>
          <p:nvPr/>
        </p:nvSpPr>
        <p:spPr>
          <a:xfrm>
            <a:off x="3683090" y="2035324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Ellipse 57"/>
          <p:cNvSpPr/>
          <p:nvPr/>
        </p:nvSpPr>
        <p:spPr>
          <a:xfrm>
            <a:off x="3835490" y="2187724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Ellipse 58"/>
          <p:cNvSpPr/>
          <p:nvPr/>
        </p:nvSpPr>
        <p:spPr>
          <a:xfrm>
            <a:off x="3987890" y="2340124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Ellipse 59"/>
          <p:cNvSpPr/>
          <p:nvPr/>
        </p:nvSpPr>
        <p:spPr>
          <a:xfrm>
            <a:off x="4140290" y="2492524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576-BBDA-434D-A1C7-9B194884522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195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pPr lvl="1" algn="ctr"/>
            <a:r>
              <a:rPr lang="fr-FR" sz="3600" dirty="0">
                <a:latin typeface="Calibri"/>
                <a:cs typeface="Calibri"/>
              </a:rPr>
              <a:t>Analyse des données</a:t>
            </a:r>
          </a:p>
        </p:txBody>
      </p:sp>
      <p:sp>
        <p:nvSpPr>
          <p:cNvPr id="5" name="Ellipse 4"/>
          <p:cNvSpPr/>
          <p:nvPr/>
        </p:nvSpPr>
        <p:spPr>
          <a:xfrm>
            <a:off x="4695792" y="3207035"/>
            <a:ext cx="1612900" cy="1485900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750578" y="3535038"/>
            <a:ext cx="1558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/>
              <a:t>Capacité </a:t>
            </a:r>
          </a:p>
          <a:p>
            <a:pPr algn="ctr"/>
            <a:r>
              <a:rPr lang="fr-FR" sz="2000" b="1" dirty="0"/>
              <a:t>d’adaptation</a:t>
            </a:r>
          </a:p>
        </p:txBody>
      </p:sp>
      <p:cxnSp>
        <p:nvCxnSpPr>
          <p:cNvPr id="14" name="Connecteur droit avec flèche 13"/>
          <p:cNvCxnSpPr>
            <a:stCxn id="5" idx="1"/>
          </p:cNvCxnSpPr>
          <p:nvPr/>
        </p:nvCxnSpPr>
        <p:spPr>
          <a:xfrm flipH="1" flipV="1">
            <a:off x="4597400" y="3207035"/>
            <a:ext cx="334596" cy="21760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775992" y="2636934"/>
            <a:ext cx="183008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1 </a:t>
            </a:r>
            <a:r>
              <a:rPr lang="fr-FR" dirty="0"/>
              <a:t>La perception des risques et des incertitudes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26200" y="3078270"/>
            <a:ext cx="49255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2</a:t>
            </a:r>
          </a:p>
        </p:txBody>
      </p:sp>
      <p:cxnSp>
        <p:nvCxnSpPr>
          <p:cNvPr id="19" name="Connecteur droit avec flèche 18"/>
          <p:cNvCxnSpPr>
            <a:stCxn id="5" idx="7"/>
          </p:cNvCxnSpPr>
          <p:nvPr/>
        </p:nvCxnSpPr>
        <p:spPr>
          <a:xfrm flipV="1">
            <a:off x="6072488" y="3207035"/>
            <a:ext cx="353712" cy="21760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104844" y="4615002"/>
            <a:ext cx="49255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4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426200" y="4621431"/>
            <a:ext cx="49255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3</a:t>
            </a:r>
          </a:p>
        </p:txBody>
      </p:sp>
      <p:cxnSp>
        <p:nvCxnSpPr>
          <p:cNvPr id="25" name="Connecteur droit avec flèche 24"/>
          <p:cNvCxnSpPr>
            <a:stCxn id="5" idx="3"/>
          </p:cNvCxnSpPr>
          <p:nvPr/>
        </p:nvCxnSpPr>
        <p:spPr>
          <a:xfrm flipH="1">
            <a:off x="4597400" y="4475330"/>
            <a:ext cx="334596" cy="21760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5" idx="5"/>
          </p:cNvCxnSpPr>
          <p:nvPr/>
        </p:nvCxnSpPr>
        <p:spPr>
          <a:xfrm>
            <a:off x="6072488" y="4475330"/>
            <a:ext cx="353712" cy="21760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er 10"/>
          <p:cNvGrpSpPr/>
          <p:nvPr/>
        </p:nvGrpSpPr>
        <p:grpSpPr>
          <a:xfrm>
            <a:off x="101600" y="2764226"/>
            <a:ext cx="1949687" cy="3213769"/>
            <a:chOff x="22430" y="2208509"/>
            <a:chExt cx="1949687" cy="3213769"/>
          </a:xfrm>
        </p:grpSpPr>
        <p:pic>
          <p:nvPicPr>
            <p:cNvPr id="4" name="Image 3" descr="Capture d’écran 2018-11-01 à 13.52.09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0" y="2208509"/>
              <a:ext cx="1059748" cy="15506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Image 5" descr="Capture d’écran 2018-11-01 à 13.52.02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1" y="2785867"/>
              <a:ext cx="1174938" cy="1694261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9" name="Image 8" descr="Capture d’écran 2018-11-01 à 13.52.15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60" y="3204499"/>
              <a:ext cx="1242635" cy="180746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21" name="Image 20" descr="Capture d’écran 2018-11-01 à 13.52.09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565" y="3759201"/>
              <a:ext cx="1136552" cy="16630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3" name="Rectangle 12"/>
          <p:cNvSpPr/>
          <p:nvPr/>
        </p:nvSpPr>
        <p:spPr>
          <a:xfrm>
            <a:off x="204996" y="1963194"/>
            <a:ext cx="157766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i="1" dirty="0"/>
              <a:t>20 entretiens retranscrits</a:t>
            </a:r>
          </a:p>
        </p:txBody>
      </p:sp>
      <p:sp>
        <p:nvSpPr>
          <p:cNvPr id="15" name="Flèche vers la droite 14"/>
          <p:cNvSpPr/>
          <p:nvPr/>
        </p:nvSpPr>
        <p:spPr>
          <a:xfrm>
            <a:off x="2215626" y="3699247"/>
            <a:ext cx="749300" cy="607458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Accolade ouvrante 25"/>
          <p:cNvSpPr/>
          <p:nvPr/>
        </p:nvSpPr>
        <p:spPr>
          <a:xfrm rot="10800000">
            <a:off x="1893295" y="1925094"/>
            <a:ext cx="646181" cy="4106036"/>
          </a:xfrm>
          <a:prstGeom prst="leftBrace">
            <a:avLst>
              <a:gd name="adj1" fmla="val 0"/>
              <a:gd name="adj2" fmla="val 50530"/>
            </a:avLst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6692900" y="2099933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Ellipse 39"/>
          <p:cNvSpPr/>
          <p:nvPr/>
        </p:nvSpPr>
        <p:spPr>
          <a:xfrm>
            <a:off x="6845300" y="2252333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Ellipse 40"/>
          <p:cNvSpPr/>
          <p:nvPr/>
        </p:nvSpPr>
        <p:spPr>
          <a:xfrm>
            <a:off x="6997700" y="2404733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Ellipse 41"/>
          <p:cNvSpPr/>
          <p:nvPr/>
        </p:nvSpPr>
        <p:spPr>
          <a:xfrm>
            <a:off x="7150100" y="2557133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Ellipse 42"/>
          <p:cNvSpPr/>
          <p:nvPr/>
        </p:nvSpPr>
        <p:spPr>
          <a:xfrm>
            <a:off x="7302500" y="2709533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Ellipse 43"/>
          <p:cNvSpPr/>
          <p:nvPr/>
        </p:nvSpPr>
        <p:spPr>
          <a:xfrm>
            <a:off x="7454900" y="2861933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Ellipse 44"/>
          <p:cNvSpPr/>
          <p:nvPr/>
        </p:nvSpPr>
        <p:spPr>
          <a:xfrm>
            <a:off x="7607300" y="3014333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Ellipse 45"/>
          <p:cNvSpPr/>
          <p:nvPr/>
        </p:nvSpPr>
        <p:spPr>
          <a:xfrm>
            <a:off x="6918756" y="5035845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7" name="Ellipse 46"/>
          <p:cNvSpPr/>
          <p:nvPr/>
        </p:nvSpPr>
        <p:spPr>
          <a:xfrm>
            <a:off x="7071156" y="5188245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Ellipse 47"/>
          <p:cNvSpPr/>
          <p:nvPr/>
        </p:nvSpPr>
        <p:spPr>
          <a:xfrm>
            <a:off x="7223556" y="5340645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Ellipse 48"/>
          <p:cNvSpPr/>
          <p:nvPr/>
        </p:nvSpPr>
        <p:spPr>
          <a:xfrm>
            <a:off x="7375956" y="5493045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0" name="Ellipse 49"/>
          <p:cNvSpPr/>
          <p:nvPr/>
        </p:nvSpPr>
        <p:spPr>
          <a:xfrm>
            <a:off x="7528356" y="5645445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Ellipse 50"/>
          <p:cNvSpPr/>
          <p:nvPr/>
        </p:nvSpPr>
        <p:spPr>
          <a:xfrm>
            <a:off x="4012736" y="5150145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Ellipse 51"/>
          <p:cNvSpPr/>
          <p:nvPr/>
        </p:nvSpPr>
        <p:spPr>
          <a:xfrm>
            <a:off x="4165136" y="5302545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3" name="Ellipse 52"/>
          <p:cNvSpPr/>
          <p:nvPr/>
        </p:nvSpPr>
        <p:spPr>
          <a:xfrm>
            <a:off x="4317536" y="5454945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Ellipse 53"/>
          <p:cNvSpPr/>
          <p:nvPr/>
        </p:nvSpPr>
        <p:spPr>
          <a:xfrm>
            <a:off x="4469936" y="5607345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Ellipse 54"/>
          <p:cNvSpPr/>
          <p:nvPr/>
        </p:nvSpPr>
        <p:spPr>
          <a:xfrm>
            <a:off x="4622336" y="5759745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Ellipse 55"/>
          <p:cNvSpPr/>
          <p:nvPr/>
        </p:nvSpPr>
        <p:spPr>
          <a:xfrm>
            <a:off x="2274762" y="1505994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Ellipse 56"/>
          <p:cNvSpPr/>
          <p:nvPr/>
        </p:nvSpPr>
        <p:spPr>
          <a:xfrm>
            <a:off x="2427162" y="1658394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Ellipse 57"/>
          <p:cNvSpPr/>
          <p:nvPr/>
        </p:nvSpPr>
        <p:spPr>
          <a:xfrm>
            <a:off x="2579562" y="1810794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Ellipse 58"/>
          <p:cNvSpPr/>
          <p:nvPr/>
        </p:nvSpPr>
        <p:spPr>
          <a:xfrm>
            <a:off x="2731962" y="1963194"/>
            <a:ext cx="683056" cy="3429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Ellipse 59"/>
          <p:cNvSpPr/>
          <p:nvPr/>
        </p:nvSpPr>
        <p:spPr>
          <a:xfrm>
            <a:off x="2659662" y="1196752"/>
            <a:ext cx="2635774" cy="104436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0000"/>
                </a:solidFill>
              </a:rPr>
              <a:t>En AB: plus de visibilité sur l’avenir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875480" y="1498356"/>
            <a:ext cx="3895697" cy="44319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i="1" dirty="0"/>
              <a:t>Citations d’éleveurs:</a:t>
            </a:r>
          </a:p>
          <a:p>
            <a:pPr algn="just"/>
            <a:r>
              <a:rPr lang="fr-FR" sz="1200" i="1" dirty="0"/>
              <a:t>que ce soit un système plus stable qui évolue pas d'une année sur l'autre-21//21- ce qui fait basculer c'est que ce soit un système qui parait plus pérenne, où on peut peut </a:t>
            </a:r>
            <a:r>
              <a:rPr lang="fr-FR" sz="1200" i="1" dirty="0" err="1"/>
              <a:t>etre</a:t>
            </a:r>
            <a:r>
              <a:rPr lang="fr-FR" sz="1200" i="1" dirty="0"/>
              <a:t> essayer de faire des prévisions plus sur du court terme mais sur du moyen terme// 2: avoir un prix du lait valorisant (pas le même qu'il y a 30 ans..)//"C'est un pari sur l'avenir, j'espère, à priori ça a l'air de tenir la route"-18// “on sait qu'on a 4-5 ans tranquille, on prend moins de risque que de rester en conventionnel, après je suis pas sûr que voilà, peut </a:t>
            </a:r>
            <a:r>
              <a:rPr lang="fr-FR" sz="1200" i="1" dirty="0" err="1"/>
              <a:t>etre</a:t>
            </a:r>
            <a:r>
              <a:rPr lang="fr-FR" sz="1200" i="1" dirty="0"/>
              <a:t> que dans 10 ans les chinois ils nous auront dit salut” -23//“ils ont aussi l'usine de yaourts, ça sécurise un peu plus le marché intérieur”-20//Mais on espère quand même que ça va tenir un peu. On espère qu’on est bien gérés -8//"peut </a:t>
            </a:r>
            <a:r>
              <a:rPr lang="fr-FR" sz="1200" i="1" dirty="0" err="1"/>
              <a:t>etre</a:t>
            </a:r>
            <a:r>
              <a:rPr lang="fr-FR" sz="1200" i="1" dirty="0"/>
              <a:t> le jour où en </a:t>
            </a:r>
            <a:r>
              <a:rPr lang="fr-FR" sz="1200" i="1" dirty="0" err="1"/>
              <a:t>roumanie</a:t>
            </a:r>
            <a:r>
              <a:rPr lang="fr-FR" sz="1200" i="1" dirty="0"/>
              <a:t> ils feront plus de lait ils iront voir les roumains parce que ça leur coutera moins cher"-17 //du jour au lendemain on voit bien ils ont </a:t>
            </a:r>
            <a:r>
              <a:rPr lang="fr-FR" sz="1200" i="1" dirty="0" err="1"/>
              <a:t>laché</a:t>
            </a:r>
            <a:r>
              <a:rPr lang="fr-FR" sz="1200" i="1" dirty="0"/>
              <a:t> des marchés...voilà j'ai peur de ça-22 //le jour où ils vont trouver mieux ailleurs ils vont pas s'arrêter à ce genre de détail, ils vont trouver mieux ailleurs ou moins chers. (madame:) plus tard ils le feront chez eux-23//on a été vacciné à l'époque avec les espagnols qui promettaient la lune.-19. </a:t>
            </a:r>
          </a:p>
        </p:txBody>
      </p:sp>
      <p:cxnSp>
        <p:nvCxnSpPr>
          <p:cNvPr id="61" name="Connecteur droit avec flèche 60"/>
          <p:cNvCxnSpPr>
            <a:endCxn id="60" idx="4"/>
          </p:cNvCxnSpPr>
          <p:nvPr/>
        </p:nvCxnSpPr>
        <p:spPr>
          <a:xfrm flipV="1">
            <a:off x="3977549" y="2241113"/>
            <a:ext cx="0" cy="39582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8576-BBDA-434D-A1C7-9B1948845229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6861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035.4.0.7"/>
  <p:tag name="PPTVERSION" val="14"/>
  <p:tag name="TPOS" val="6"/>
</p:tagLst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5659</TotalTime>
  <Words>1747</Words>
  <Application>Microsoft Macintosh PowerPoint</Application>
  <PresentationFormat>Affichage à l'écran (4:3)</PresentationFormat>
  <Paragraphs>346</Paragraphs>
  <Slides>21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28" baseType="lpstr">
      <vt:lpstr>Arial</vt:lpstr>
      <vt:lpstr>Arial Narrow</vt:lpstr>
      <vt:lpstr>Calibri</vt:lpstr>
      <vt:lpstr>Lucida Grande</vt:lpstr>
      <vt:lpstr>Times New Roman</vt:lpstr>
      <vt:lpstr>1_Thème Office</vt:lpstr>
      <vt:lpstr>2_Thème Office</vt:lpstr>
      <vt:lpstr>Motivations d’éleveurs laitiers aveyronnais pour se convertir à l’AB lors de la crise laitière de 2015-16</vt:lpstr>
      <vt:lpstr>Une baisse généralisée du prix du lait en 2015</vt:lpstr>
      <vt:lpstr>Une filière conventionnelle en crise</vt:lpstr>
      <vt:lpstr>La filière bio comme issue?</vt:lpstr>
      <vt:lpstr>Questions</vt:lpstr>
      <vt:lpstr>Dispositif dans l’Aveyron</vt:lpstr>
      <vt:lpstr>Analyse des données</vt:lpstr>
      <vt:lpstr>Analyse des données</vt:lpstr>
      <vt:lpstr>Analyse des données</vt:lpstr>
      <vt:lpstr>Présentation PowerPoint</vt:lpstr>
      <vt:lpstr>De moindres risques perçus en bio</vt:lpstr>
      <vt:lpstr>Davantage de latitude pour gérer les risques sur la ferme</vt:lpstr>
      <vt:lpstr>Un challenge individuel entrepris plutôt en confiance</vt:lpstr>
      <vt:lpstr>Porté par une dynamique collective</vt:lpstr>
      <vt:lpstr>Se sentir armé en étant plus heureux</vt:lpstr>
      <vt:lpstr>Sans occulter les pressions diverses</vt:lpstr>
      <vt:lpstr>Se convertir pour maintenir des fermes familiales en Aveyron</vt:lpstr>
      <vt:lpstr>Présentation PowerPoint</vt:lpstr>
      <vt:lpstr>Conclusions</vt:lpstr>
      <vt:lpstr>Pour accompagner les transitions (1)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de la vulnérabilité des exploitations agricoles à la variabilité climatique et économique  Application au cas d’élevage laitiers en conservation à l’AB</dc:title>
  <dc:creator>Guillaume Martin</dc:creator>
  <cp:lastModifiedBy>Véronique Saint-Ges</cp:lastModifiedBy>
  <cp:revision>121</cp:revision>
  <dcterms:created xsi:type="dcterms:W3CDTF">2017-12-04T19:25:37Z</dcterms:created>
  <dcterms:modified xsi:type="dcterms:W3CDTF">2021-12-02T10:25:43Z</dcterms:modified>
</cp:coreProperties>
</file>