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76" r:id="rId3"/>
    <p:sldId id="279" r:id="rId4"/>
    <p:sldId id="277" r:id="rId5"/>
    <p:sldId id="281" r:id="rId6"/>
    <p:sldId id="282" r:id="rId7"/>
    <p:sldId id="262" r:id="rId8"/>
    <p:sldId id="263" r:id="rId9"/>
    <p:sldId id="261" r:id="rId10"/>
    <p:sldId id="260" r:id="rId11"/>
    <p:sldId id="264" r:id="rId12"/>
    <p:sldId id="268" r:id="rId13"/>
    <p:sldId id="265" r:id="rId14"/>
    <p:sldId id="266" r:id="rId15"/>
    <p:sldId id="269" r:id="rId16"/>
    <p:sldId id="273" r:id="rId17"/>
    <p:sldId id="286" r:id="rId18"/>
    <p:sldId id="288" r:id="rId19"/>
    <p:sldId id="270" r:id="rId20"/>
    <p:sldId id="297" r:id="rId21"/>
    <p:sldId id="290" r:id="rId22"/>
    <p:sldId id="292" r:id="rId23"/>
    <p:sldId id="294" r:id="rId24"/>
    <p:sldId id="295" r:id="rId25"/>
    <p:sldId id="29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97"/>
    <p:restoredTop sz="85950"/>
  </p:normalViewPr>
  <p:slideViewPr>
    <p:cSldViewPr snapToGrid="0" snapToObjects="1">
      <p:cViewPr varScale="1">
        <p:scale>
          <a:sx n="69" d="100"/>
          <a:sy n="69" d="100"/>
        </p:scale>
        <p:origin x="208" y="10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B4579-6359-9341-BC68-1ADCEBA76EE1}" type="datetimeFigureOut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5DCB-9444-C04C-B753-5670015C2C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414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similar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ontologies,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“social groups” [11],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groups” [1], or “networks” [12]. “Visions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[2,13], “cultural trends” [14], “rules” [11],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[15,16],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interests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[17]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[2], “changes” [18] or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pressures” [14,19].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aligned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"’solution’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dynamics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[20], “content of innovations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contextual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conditions” [21],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mix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industry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actor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preferences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[22], or “socio-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narratives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prominent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socio-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agendas” [15].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Finally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alignments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large sets of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heterogeneous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entities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infrastructure, user practices, maintenance networks” [1],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policies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user patterns, infrastructures, and cultural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discourses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[23], “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political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struggles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debates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strategic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or “technologies,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supply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chains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infrastructures,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kets,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regulations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user practices and cultural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meanings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[20].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B5DCB-9444-C04C-B753-5670015C2C9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B5DCB-9444-C04C-B753-5670015C2C9C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481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685DFE-DDDA-0846-84BE-D78EAFAD2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62C50D-C809-3B44-B0CC-BA5DBBFEC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60D4AB-7E91-9447-B600-79F47739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E622-50D4-EA44-A43E-7D5BBA29B7A3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75D930-6D97-2142-91F6-A32CE70D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9698CD-5F0B-5141-A49E-FBC9C4292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ABEA5A-4783-5644-87CD-200C6836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8C59AB-4DB0-A04C-AC50-BD7124289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4002BC-9741-E044-9082-993C554C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9D3D-ABAB-5447-A3C8-57544F965AD9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C0073D-7B17-5143-8EFB-656A8A623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3CDA7C-EBB7-5E40-9CC4-EC424B84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321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3612AF-D67B-8541-B457-CC4479833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545BAD-59C0-C542-994E-D12BD1F38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CCD199-CEEB-6B46-B88C-EE72D1233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6DE5D-F29E-3844-8ED6-902B7B10B95C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39F905-0F92-ED46-8FF4-D6B68B67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57834-5A87-6D49-8FD8-6CCC4667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605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E72C34-519C-5046-A647-F3C6A1AD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5FAB33-D390-B24E-A83F-4034F1CCE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CB5894-EBBD-9E4A-B541-36ABDE4E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BA119-3189-D947-9020-A97488CFEB1E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8D8DBF-8053-AF4C-9D25-B096119E7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EDDABA-BD6F-3647-A270-B10F69C7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99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DDBD7-3FE4-6C43-B549-944CBA00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F0597B-3A88-0143-B22E-B5E619A5E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341C93-1662-154D-B1FD-B0D1A5413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FE15-2583-EA4F-B640-77D8654C3CEA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A1831A-8884-FC4D-A306-89143ADE9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3000AE-2078-C044-9238-21B5087B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179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7E6CB5-5D7A-FC40-8CCF-D0CEF717F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F562A-454D-0449-AE2B-59602DBC87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38EA6B-5737-3741-84A6-AF72745C08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6B0D5-BE2F-9145-9335-6604A6CD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60B13-094D-764B-8AF4-EDDDCBFA133D}" type="datetime1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273C6C-AD18-7145-8CA2-845A40DF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E28FD7-941F-DA45-8B47-DC7EC5247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891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976639-D5B8-1C4A-A420-0F4949927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74FF8E6-05BC-D644-8C2C-CBEC04614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CD811EB-E064-A74B-965B-56F683609E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D2C21D-BBD9-4643-8A40-EF51EA37F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D310CA-FA11-BC4D-A523-4C08579369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76C4C5A-6533-4A4D-B74A-354492EB4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AE457-5360-4942-AC67-3A1F4538747E}" type="datetime1">
              <a:rPr lang="fr-FR" smtClean="0"/>
              <a:t>03/12/2021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2586D5D-EF55-6F41-867A-486C9AED3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39D690C-6F41-104F-9CBA-17674640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07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8B5B18-0B4E-E541-AB42-7524DB5B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5390D72-7C1A-C747-AB82-5B9117392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D8A5E-592D-E24F-A5C0-57344DE0D71A}" type="datetime1">
              <a:rPr lang="fr-FR" smtClean="0"/>
              <a:t>03/12/2021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623BB5-30F8-D546-839E-6F0659191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A81BF2-4D2F-E44C-99FD-83C3A97CE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978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22C5DC8-A36B-E644-A833-F6904C93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B6A65-BECE-6243-8A98-E4231540A9B9}" type="datetime1">
              <a:rPr lang="fr-FR" smtClean="0"/>
              <a:t>03/12/2021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7720660-B6E7-B24C-B46E-889A2108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6E818A-AD1B-5445-BA0A-44ED219E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618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284FA-05AD-5146-8F17-3C504FA74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AFDE0D-C7BF-C647-A88D-37C79FF9A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AFCA63-8B2A-C04D-BAF4-4EC4B01D3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D611B3E-CE50-CE43-8BB2-0ADBE968E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2107C-960B-8947-9ABC-EC3D7E37CFF8}" type="datetime1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194DEC-7791-0046-AD37-4879A8897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B392B6-1D7E-7A41-8572-C3766C17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83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9AE974-65D6-D94B-BACE-C2AC067D6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90C62DC-FF49-C54E-B882-AA5854147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CED077-8681-7741-A00F-7A878B94F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54966B-AA63-1140-8D0F-AC35AC12E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79F9-9B51-0845-9D10-D0658DEE0A61}" type="datetime1">
              <a:rPr lang="fr-FR" smtClean="0"/>
              <a:t>03/12/2021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4ED21B-C239-9F4F-9837-8D478683D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AA36-0817-B84B-B401-3F61804AB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5026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13A89E-3531-564A-9B90-AE7A236A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F03498-90A0-394E-B2FB-482CB43A4A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B15764-1FAE-5A4C-962A-923B9F2E0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C7A6-012A-514E-904D-6447BA303DBA}" type="datetime1">
              <a:rPr lang="fr-FR" smtClean="0"/>
              <a:t>03/12/2021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FF1DEE-4140-B547-95D3-4D7ED2E1A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C72EA-2EAE-0F4A-91FD-CA7F44A0D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6C1E0-46DE-D342-B680-E114CBC839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909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D62728-0412-5642-9520-EFBB93BA27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034" y="2235200"/>
            <a:ext cx="11207931" cy="23876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Technologies alternatives et (dis)</a:t>
            </a:r>
            <a:r>
              <a:rPr lang="fr-FR" dirty="0" err="1"/>
              <a:t>continuités</a:t>
            </a:r>
            <a:r>
              <a:rPr lang="fr-FR" dirty="0"/>
              <a:t> sociotechniques.</a:t>
            </a:r>
            <a:br>
              <a:rPr lang="fr-FR" dirty="0"/>
            </a:br>
            <a:r>
              <a:rPr lang="fr-FR" sz="2000" dirty="0"/>
              <a:t> </a:t>
            </a:r>
            <a:br>
              <a:rPr lang="fr-FR" dirty="0"/>
            </a:br>
            <a:r>
              <a:rPr lang="fr-FR" sz="4900" dirty="0"/>
              <a:t>Le </a:t>
            </a:r>
            <a:r>
              <a:rPr lang="fr-FR" sz="4900" dirty="0" err="1"/>
              <a:t>contrôle</a:t>
            </a:r>
            <a:r>
              <a:rPr lang="fr-FR" sz="4900" dirty="0"/>
              <a:t> biologique en </a:t>
            </a:r>
            <a:r>
              <a:rPr lang="fr-FR" sz="4900" dirty="0" err="1"/>
              <a:t>Amérique</a:t>
            </a:r>
            <a:r>
              <a:rPr lang="fr-FR" sz="4900" dirty="0"/>
              <a:t> latine </a:t>
            </a:r>
            <a:endParaRPr lang="fr-FR" sz="5400" dirty="0">
              <a:effectLst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6B48F07-642B-314F-87F0-D82D25F91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9530" y="5105627"/>
            <a:ext cx="9144000" cy="1655762"/>
          </a:xfrm>
        </p:spPr>
        <p:txBody>
          <a:bodyPr>
            <a:normAutofit/>
          </a:bodyPr>
          <a:lstStyle/>
          <a:p>
            <a:r>
              <a:rPr lang="fr-FR" sz="3100" dirty="0"/>
              <a:t>Frédéric Goulet</a:t>
            </a:r>
            <a:endParaRPr lang="fr-FR" dirty="0"/>
          </a:p>
          <a:p>
            <a:endParaRPr lang="fr-FR" dirty="0"/>
          </a:p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Séminaire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Transinnov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, Paris, 3/12/2021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ufrrj.jpg">
            <a:extLst>
              <a:ext uri="{FF2B5EF4-FFF2-40B4-BE49-F238E27FC236}">
                <a16:creationId xmlns:a16="http://schemas.microsoft.com/office/drawing/2014/main" id="{CE5BABDD-36C8-8244-865B-75EBB71E32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369" y="26592"/>
            <a:ext cx="2036892" cy="872281"/>
          </a:xfrm>
          <a:prstGeom prst="rect">
            <a:avLst/>
          </a:prstGeom>
        </p:spPr>
      </p:pic>
      <p:pic>
        <p:nvPicPr>
          <p:cNvPr id="5" name="Image 4" descr="LogCirad_Fr.jpg">
            <a:extLst>
              <a:ext uri="{FF2B5EF4-FFF2-40B4-BE49-F238E27FC236}">
                <a16:creationId xmlns:a16="http://schemas.microsoft.com/office/drawing/2014/main" id="{CEB2FB3A-F70B-634F-971B-803291FF0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3" y="26592"/>
            <a:ext cx="2052669" cy="1069980"/>
          </a:xfrm>
          <a:prstGeom prst="rect">
            <a:avLst/>
          </a:prstGeom>
        </p:spPr>
      </p:pic>
      <p:pic>
        <p:nvPicPr>
          <p:cNvPr id="6" name="Image 5" descr="cpda.png">
            <a:extLst>
              <a:ext uri="{FF2B5EF4-FFF2-40B4-BE49-F238E27FC236}">
                <a16:creationId xmlns:a16="http://schemas.microsoft.com/office/drawing/2014/main" id="{AFFFDFF4-F99C-6A48-B258-AEC309C38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54" y="198669"/>
            <a:ext cx="1209704" cy="725823"/>
          </a:xfrm>
          <a:prstGeom prst="rect">
            <a:avLst/>
          </a:prstGeom>
        </p:spPr>
      </p:pic>
      <p:pic>
        <p:nvPicPr>
          <p:cNvPr id="7" name="Image 6" descr="UMR Innovation.png">
            <a:extLst>
              <a:ext uri="{FF2B5EF4-FFF2-40B4-BE49-F238E27FC236}">
                <a16:creationId xmlns:a16="http://schemas.microsoft.com/office/drawing/2014/main" id="{9F3408F5-A9C9-F947-A9F0-4DADE298E1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42" y="301721"/>
            <a:ext cx="1585021" cy="51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51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A80415-3794-214C-9830-A86235A59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Alignement = appariements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56AD5F-D681-7641-846E-10BE9BDC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Plus que des lignes, des liens</a:t>
            </a:r>
          </a:p>
          <a:p>
            <a:r>
              <a:rPr lang="fr-FR" dirty="0"/>
              <a:t>Entre des entités bien précises de la niche et du régime</a:t>
            </a:r>
          </a:p>
          <a:p>
            <a:r>
              <a:rPr lang="fr-FR" dirty="0"/>
              <a:t>Des entités de même nature :</a:t>
            </a:r>
          </a:p>
          <a:p>
            <a:pPr lvl="1"/>
            <a:r>
              <a:rPr lang="fr-FR" dirty="0"/>
              <a:t>Technologies</a:t>
            </a:r>
          </a:p>
          <a:p>
            <a:pPr lvl="1"/>
            <a:r>
              <a:rPr lang="fr-FR" dirty="0"/>
              <a:t>Usagers et intérêts</a:t>
            </a:r>
          </a:p>
          <a:p>
            <a:pPr lvl="1"/>
            <a:r>
              <a:rPr lang="fr-FR" dirty="0"/>
              <a:t>Organisations</a:t>
            </a:r>
          </a:p>
          <a:p>
            <a:r>
              <a:rPr lang="fr-FR" dirty="0"/>
              <a:t>Créer des paires cohérentes</a:t>
            </a:r>
          </a:p>
          <a:p>
            <a:pPr lvl="1"/>
            <a:r>
              <a:rPr lang="fr-FR" dirty="0"/>
              <a:t>Entre éléments antagonistes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252776-62AF-A445-A900-7301778A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96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7CB80-AC3A-E04A-85F5-58CEC498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17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1. Apparier des technologies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36D92-8DA1-2247-8475-D5F8E767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513654"/>
            <a:ext cx="10515600" cy="4963346"/>
          </a:xfrm>
        </p:spPr>
        <p:txBody>
          <a:bodyPr/>
          <a:lstStyle/>
          <a:p>
            <a:r>
              <a:rPr lang="fr-FR" dirty="0"/>
              <a:t>Histoire riche de lutte biologique en agroécologie et AB</a:t>
            </a:r>
          </a:p>
          <a:p>
            <a:r>
              <a:rPr lang="fr-FR" dirty="0"/>
              <a:t>Une nouvelle catégorie d’action publique : </a:t>
            </a:r>
            <a:r>
              <a:rPr lang="fr-FR" dirty="0" err="1"/>
              <a:t>biointrants</a:t>
            </a:r>
            <a:endParaRPr lang="fr-FR" dirty="0"/>
          </a:p>
          <a:p>
            <a:r>
              <a:rPr lang="fr-FR" dirty="0" err="1">
                <a:solidFill>
                  <a:srgbClr val="00B050"/>
                </a:solidFill>
              </a:rPr>
              <a:t>Biocontrôle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+ Biofertilisants (</a:t>
            </a:r>
            <a:r>
              <a:rPr lang="fr-FR" dirty="0" err="1">
                <a:solidFill>
                  <a:schemeClr val="accent2"/>
                </a:solidFill>
              </a:rPr>
              <a:t>bioinnoculants</a:t>
            </a:r>
            <a:r>
              <a:rPr lang="fr-FR" dirty="0"/>
              <a:t>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5A268673-5721-6044-993A-69022BB85049}"/>
              </a:ext>
            </a:extLst>
          </p:cNvPr>
          <p:cNvGrpSpPr/>
          <p:nvPr/>
        </p:nvGrpSpPr>
        <p:grpSpPr>
          <a:xfrm>
            <a:off x="290904" y="3094804"/>
            <a:ext cx="8545009" cy="3223846"/>
            <a:chOff x="265504" y="2641146"/>
            <a:chExt cx="8545009" cy="322384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21AB839-4473-5649-82E2-3AD4CA2501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504" y="2641146"/>
              <a:ext cx="4889500" cy="3223846"/>
            </a:xfrm>
            <a:prstGeom prst="rect">
              <a:avLst/>
            </a:prstGeom>
          </p:spPr>
        </p:pic>
        <p:pic>
          <p:nvPicPr>
            <p:cNvPr id="5" name="Image 4" descr="azospi.jpg">
              <a:extLst>
                <a:ext uri="{FF2B5EF4-FFF2-40B4-BE49-F238E27FC236}">
                  <a16:creationId xmlns:a16="http://schemas.microsoft.com/office/drawing/2014/main" id="{DF2EA67C-2C0E-F044-A6C0-A24A1439E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9400" y="2641146"/>
              <a:ext cx="3451113" cy="1731975"/>
            </a:xfrm>
            <a:prstGeom prst="rect">
              <a:avLst/>
            </a:prstGeom>
          </p:spPr>
        </p:pic>
      </p:grp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6C33782A-5965-DF4E-9E80-5EDC5A88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1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C7CB80-AC3A-E04A-85F5-58CEC498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117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1. Apparier des technologies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636D92-8DA1-2247-8475-D5F8E7671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46" y="1879600"/>
            <a:ext cx="10515600" cy="4203699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bg1">
                    <a:lumMod val="75000"/>
                  </a:schemeClr>
                </a:solidFill>
              </a:rPr>
              <a:t>Une nouvelle catégorie : 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</a:rPr>
              <a:t>biointrants</a:t>
            </a:r>
            <a:endParaRPr lang="fr-FR" sz="36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sz="3600" dirty="0" err="1">
                <a:solidFill>
                  <a:schemeClr val="bg1">
                    <a:lumMod val="75000"/>
                  </a:schemeClr>
                </a:solidFill>
              </a:rPr>
              <a:t>Biocontrôle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</a:rPr>
              <a:t> (niche) + Biofertilisants (</a:t>
            </a:r>
            <a:r>
              <a:rPr lang="fr-FR" sz="3600" dirty="0" err="1">
                <a:solidFill>
                  <a:schemeClr val="bg1">
                    <a:lumMod val="75000"/>
                  </a:schemeClr>
                </a:solidFill>
              </a:rPr>
              <a:t>bioinnoculants</a:t>
            </a:r>
            <a:r>
              <a:rPr lang="fr-FR" sz="3600" dirty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r>
              <a:rPr lang="fr-FR" sz="3600" dirty="0"/>
              <a:t>Cadrage microbiologique, biotechnologique</a:t>
            </a:r>
          </a:p>
          <a:p>
            <a:pPr lvl="1"/>
            <a:r>
              <a:rPr lang="fr-FR" sz="3200" dirty="0"/>
              <a:t>Tournant </a:t>
            </a:r>
            <a:r>
              <a:rPr lang="fr-FR" sz="3200" dirty="0" err="1"/>
              <a:t>microbio</a:t>
            </a:r>
            <a:r>
              <a:rPr lang="fr-FR" sz="3200" dirty="0"/>
              <a:t> en contrôle biologique</a:t>
            </a:r>
          </a:p>
          <a:p>
            <a:pPr lvl="1"/>
            <a:r>
              <a:rPr lang="fr-FR" sz="3200" dirty="0"/>
              <a:t>Fusion au sein de l’</a:t>
            </a:r>
            <a:r>
              <a:rPr lang="fr-FR" sz="3200" dirty="0" err="1"/>
              <a:t>Embrapa</a:t>
            </a:r>
            <a:endParaRPr lang="fr-FR" sz="3200" dirty="0"/>
          </a:p>
          <a:p>
            <a:pPr lvl="1"/>
            <a:r>
              <a:rPr lang="fr-FR" sz="3200" dirty="0"/>
              <a:t>Collections de micro-organismes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7E2880-A57B-1C4C-BAAA-E97F54D5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12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EAABD07-C1B1-654A-8C63-C66DC05B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642" y="4648200"/>
            <a:ext cx="579035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8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8142A3-55BE-E844-A3C2-76BC41F14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2. Apparier des usagers et des intérêts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E635C-8669-644D-8103-34EB7183F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200" dirty="0" err="1"/>
              <a:t>Biointrants</a:t>
            </a:r>
            <a:r>
              <a:rPr lang="fr-FR" sz="3200" dirty="0"/>
              <a:t> comme points de passage obligé</a:t>
            </a:r>
          </a:p>
          <a:p>
            <a:r>
              <a:rPr lang="fr-FR" sz="3200" dirty="0"/>
              <a:t>Pour </a:t>
            </a:r>
            <a:r>
              <a:rPr lang="fr-FR" sz="3200" dirty="0">
                <a:solidFill>
                  <a:srgbClr val="00B050"/>
                </a:solidFill>
              </a:rPr>
              <a:t>agriculture biologique, agroécologie</a:t>
            </a:r>
            <a:r>
              <a:rPr lang="fr-FR" sz="3200" dirty="0"/>
              <a:t>, et </a:t>
            </a:r>
            <a:r>
              <a:rPr lang="fr-FR" sz="3200" dirty="0">
                <a:solidFill>
                  <a:schemeClr val="accent2"/>
                </a:solidFill>
              </a:rPr>
              <a:t>agriculture conventionnelle</a:t>
            </a:r>
          </a:p>
          <a:p>
            <a:r>
              <a:rPr lang="fr-FR" sz="3200" dirty="0"/>
              <a:t>Pour </a:t>
            </a:r>
            <a:r>
              <a:rPr lang="fr-FR" sz="3200" dirty="0">
                <a:solidFill>
                  <a:srgbClr val="00B050"/>
                </a:solidFill>
              </a:rPr>
              <a:t>petits</a:t>
            </a:r>
            <a:r>
              <a:rPr lang="fr-FR" sz="3200" dirty="0"/>
              <a:t> et </a:t>
            </a:r>
            <a:r>
              <a:rPr lang="fr-FR" sz="3200" dirty="0">
                <a:solidFill>
                  <a:schemeClr val="accent2"/>
                </a:solidFill>
              </a:rPr>
              <a:t>grands agriculteurs</a:t>
            </a:r>
          </a:p>
          <a:p>
            <a:r>
              <a:rPr lang="fr-FR" sz="3200" dirty="0"/>
              <a:t>Enjeux </a:t>
            </a:r>
            <a:r>
              <a:rPr lang="fr-FR" sz="3200" dirty="0">
                <a:solidFill>
                  <a:srgbClr val="00B050"/>
                </a:solidFill>
              </a:rPr>
              <a:t>écologiques, inclusion sociale</a:t>
            </a:r>
            <a:r>
              <a:rPr lang="fr-FR" sz="3200" dirty="0">
                <a:solidFill>
                  <a:srgbClr val="0070C0"/>
                </a:solidFill>
              </a:rPr>
              <a:t>, </a:t>
            </a:r>
            <a:r>
              <a:rPr lang="fr-FR" sz="3200" dirty="0" err="1">
                <a:solidFill>
                  <a:schemeClr val="accent2"/>
                </a:solidFill>
              </a:rPr>
              <a:t>compétititvité</a:t>
            </a:r>
            <a:r>
              <a:rPr lang="fr-FR" sz="3200" dirty="0">
                <a:solidFill>
                  <a:schemeClr val="accent2"/>
                </a:solidFill>
              </a:rPr>
              <a:t>, souveraineté</a:t>
            </a:r>
          </a:p>
          <a:p>
            <a:r>
              <a:rPr lang="fr-FR" sz="3200" dirty="0"/>
              <a:t>Une seule agriculture, un seul monde agricole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060A1E-118B-A947-B1BC-64C1A3C3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DF64-3015-A747-9B8A-AEF82400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3. Apparier des organisations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F2E0A-F3D4-B343-B610-5EC587E2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90688"/>
            <a:ext cx="10515600" cy="4351338"/>
          </a:xfrm>
        </p:spPr>
        <p:txBody>
          <a:bodyPr>
            <a:normAutofit/>
          </a:bodyPr>
          <a:lstStyle/>
          <a:p>
            <a:r>
              <a:rPr lang="fr-FR" sz="3200" dirty="0"/>
              <a:t>Jusqu’en 2016, un paysage institutionnel dual</a:t>
            </a:r>
          </a:p>
          <a:p>
            <a:pPr lvl="1"/>
            <a:r>
              <a:rPr lang="fr-FR" sz="2800" dirty="0"/>
              <a:t>Deux Ministères, </a:t>
            </a:r>
            <a:r>
              <a:rPr lang="fr-FR" sz="2800" dirty="0">
                <a:solidFill>
                  <a:srgbClr val="00B050"/>
                </a:solidFill>
              </a:rPr>
              <a:t>MDA</a:t>
            </a:r>
            <a:r>
              <a:rPr lang="fr-FR" sz="2800" dirty="0"/>
              <a:t> et </a:t>
            </a:r>
            <a:r>
              <a:rPr lang="fr-FR" sz="2800" dirty="0">
                <a:solidFill>
                  <a:schemeClr val="accent2"/>
                </a:solidFill>
              </a:rPr>
              <a:t>MAPA</a:t>
            </a:r>
          </a:p>
          <a:p>
            <a:pPr lvl="1"/>
            <a:r>
              <a:rPr lang="fr-FR" sz="2800" dirty="0"/>
              <a:t>Réduction pesticides </a:t>
            </a:r>
            <a:r>
              <a:rPr lang="fr-FR" sz="2800" dirty="0">
                <a:solidFill>
                  <a:srgbClr val="00B050"/>
                </a:solidFill>
              </a:rPr>
              <a:t>MDA</a:t>
            </a:r>
          </a:p>
          <a:p>
            <a:r>
              <a:rPr lang="fr-FR" sz="3200" dirty="0"/>
              <a:t>Aujourd’hui, un seul Ministère (</a:t>
            </a:r>
            <a:r>
              <a:rPr lang="fr-FR" sz="3200" dirty="0">
                <a:solidFill>
                  <a:schemeClr val="accent2"/>
                </a:solidFill>
              </a:rPr>
              <a:t>MAPA</a:t>
            </a:r>
            <a:r>
              <a:rPr lang="fr-FR" sz="3200" dirty="0"/>
              <a:t>)</a:t>
            </a:r>
          </a:p>
          <a:p>
            <a:r>
              <a:rPr lang="fr-FR" sz="3200" dirty="0" err="1"/>
              <a:t>Biointrants</a:t>
            </a:r>
            <a:r>
              <a:rPr lang="fr-FR" sz="3200" dirty="0"/>
              <a:t> : Secrétariat à </a:t>
            </a:r>
            <a:r>
              <a:rPr lang="fr-FR" sz="3200" dirty="0">
                <a:solidFill>
                  <a:schemeClr val="accent2"/>
                </a:solidFill>
              </a:rPr>
              <a:t>l’innovation</a:t>
            </a:r>
            <a:r>
              <a:rPr lang="fr-FR" sz="3200" dirty="0"/>
              <a:t>, au développement rural et à l’irrigation</a:t>
            </a:r>
          </a:p>
          <a:p>
            <a:pPr lvl="1"/>
            <a:r>
              <a:rPr lang="fr-FR" sz="2800" dirty="0" err="1"/>
              <a:t>Biointrants</a:t>
            </a:r>
            <a:r>
              <a:rPr lang="fr-FR" sz="2800" dirty="0"/>
              <a:t>, étendards de la réunification</a:t>
            </a:r>
          </a:p>
          <a:p>
            <a:r>
              <a:rPr lang="fr-FR" sz="3200" dirty="0"/>
              <a:t>Rapprochement industriel : </a:t>
            </a:r>
            <a:r>
              <a:rPr lang="fr-FR" sz="3200" dirty="0">
                <a:solidFill>
                  <a:srgbClr val="00B050"/>
                </a:solidFill>
              </a:rPr>
              <a:t>ABC Bio </a:t>
            </a:r>
            <a:r>
              <a:rPr lang="fr-FR" sz="3200" dirty="0"/>
              <a:t>jusqu’en 2019</a:t>
            </a:r>
          </a:p>
          <a:p>
            <a:endParaRPr lang="fr-FR" sz="32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D7F1EC0-18BC-3341-88D4-5C94188C6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8745" y="4471035"/>
            <a:ext cx="2794000" cy="2193290"/>
          </a:xfrm>
          <a:prstGeom prst="rect">
            <a:avLst/>
          </a:prstGeom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A4CCC4D-8446-B24D-879F-D55525D2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4278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DF64-3015-A747-9B8A-AEF824002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3. Apparier des organisations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F2E0A-F3D4-B343-B610-5EC587E2D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62" y="1253331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Jusqu’en 2016, un paysage institutionnel dual</a:t>
            </a: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Biointrants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: Secrétariat à l’innovation, au développement rural et à l’irrigation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Rapprochement industriel : ABC Bio jusqu’en 2019</a:t>
            </a:r>
          </a:p>
          <a:p>
            <a:r>
              <a:rPr lang="fr-FR" sz="3200" b="1" dirty="0"/>
              <a:t>Fusion</a:t>
            </a:r>
            <a:r>
              <a:rPr lang="fr-FR" sz="3200" dirty="0"/>
              <a:t> entre union </a:t>
            </a:r>
            <a:r>
              <a:rPr lang="fr-FR" sz="3200" dirty="0" err="1">
                <a:solidFill>
                  <a:srgbClr val="00B050"/>
                </a:solidFill>
              </a:rPr>
              <a:t>biocontrôle</a:t>
            </a:r>
            <a:r>
              <a:rPr lang="fr-FR" sz="3200" dirty="0"/>
              <a:t> avec union industries </a:t>
            </a:r>
            <a:r>
              <a:rPr lang="fr-FR" sz="3200" dirty="0">
                <a:solidFill>
                  <a:schemeClr val="accent2"/>
                </a:solidFill>
              </a:rPr>
              <a:t>pesticides et biotechnologies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C18850-8F65-D14F-BFD6-4CA92745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15</a:t>
            </a:fld>
            <a:endParaRPr lang="fr-FR"/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540DE607-4D2E-B141-88AF-FBD5EF8D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11" y="4088637"/>
            <a:ext cx="8399489" cy="27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43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FDF64-3015-A747-9B8A-AEF824002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3. Apparier des organisations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F2E0A-F3D4-B343-B610-5EC587E2D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Jusqu’en 2016, un paysage institutionnel dual</a:t>
            </a:r>
          </a:p>
          <a:p>
            <a:r>
              <a:rPr lang="fr-FR" dirty="0" err="1">
                <a:solidFill>
                  <a:schemeClr val="bg1">
                    <a:lumMod val="85000"/>
                  </a:schemeClr>
                </a:solidFill>
              </a:rPr>
              <a:t>Biointrants</a:t>
            </a:r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 : Secrétariat à l’innovation, au développement rural et à l’irrigation</a:t>
            </a:r>
          </a:p>
          <a:p>
            <a:r>
              <a:rPr lang="fr-FR" dirty="0">
                <a:solidFill>
                  <a:schemeClr val="bg1">
                    <a:lumMod val="85000"/>
                  </a:schemeClr>
                </a:solidFill>
              </a:rPr>
              <a:t>Rapprochement industriel : ABC Bio jusqu’en 2019</a:t>
            </a:r>
          </a:p>
          <a:p>
            <a:r>
              <a:rPr lang="fr-FR" sz="3200" u="sng" dirty="0">
                <a:solidFill>
                  <a:schemeClr val="bg1">
                    <a:lumMod val="85000"/>
                  </a:schemeClr>
                </a:solidFill>
              </a:rPr>
              <a:t>Fusion</a:t>
            </a:r>
            <a:r>
              <a:rPr lang="fr-FR" sz="3200" dirty="0">
                <a:solidFill>
                  <a:schemeClr val="bg1">
                    <a:lumMod val="85000"/>
                  </a:schemeClr>
                </a:solidFill>
              </a:rPr>
              <a:t> entre union </a:t>
            </a:r>
            <a:r>
              <a:rPr lang="fr-FR" sz="3200" dirty="0" err="1">
                <a:solidFill>
                  <a:schemeClr val="bg1">
                    <a:lumMod val="85000"/>
                  </a:schemeClr>
                </a:solidFill>
              </a:rPr>
              <a:t>biocontrôle</a:t>
            </a:r>
            <a:r>
              <a:rPr lang="fr-FR" sz="3200" dirty="0">
                <a:solidFill>
                  <a:schemeClr val="bg1">
                    <a:lumMod val="85000"/>
                  </a:schemeClr>
                </a:solidFill>
              </a:rPr>
              <a:t> avec union industries pesticides et biotechnologies</a:t>
            </a:r>
          </a:p>
          <a:p>
            <a:r>
              <a:rPr lang="fr-FR" sz="3200" dirty="0"/>
              <a:t>Un seul groupe de technologies et d’industries, pour une seule agriculture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C18850-8F65-D14F-BFD6-4CA92745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213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9AD8818-05B7-E145-AA2F-5106F35C6A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382" y="3056926"/>
            <a:ext cx="10515600" cy="3481986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EE9D592-25D1-8F4D-BC76-E9E0904C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17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66EDF45-D1D3-234D-905A-2D9CADF4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413" y="1568510"/>
            <a:ext cx="4215485" cy="1622697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00190A41-86BC-B44A-914C-90A0A136EE37}"/>
              </a:ext>
            </a:extLst>
          </p:cNvPr>
          <p:cNvSpPr/>
          <p:nvPr/>
        </p:nvSpPr>
        <p:spPr>
          <a:xfrm>
            <a:off x="2756263" y="3958045"/>
            <a:ext cx="4101737" cy="5094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8E600C68-7914-F04A-B0AB-6A91AFAEF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8201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Compatibilités</a:t>
            </a:r>
          </a:p>
        </p:txBody>
      </p:sp>
    </p:spTree>
    <p:extLst>
      <p:ext uri="{BB962C8B-B14F-4D97-AF65-F5344CB8AC3E}">
        <p14:creationId xmlns:p14="http://schemas.microsoft.com/office/powerpoint/2010/main" val="3278626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5463920-6A47-694B-8C41-E6D0FFBA8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586" y="2955952"/>
            <a:ext cx="6503414" cy="390204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40DEC99-C7F9-A44B-AA43-F4BA56AEE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688586" cy="448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4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861901-CD50-4C48-92AE-518B796F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02F6C-080A-4248-A8B0-71D1AD557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400" dirty="0"/>
              <a:t>Dans quelle mesure </a:t>
            </a:r>
            <a:r>
              <a:rPr lang="fr-FR" sz="3400" dirty="0">
                <a:solidFill>
                  <a:schemeClr val="accent6"/>
                </a:solidFill>
              </a:rPr>
              <a:t>l’essor</a:t>
            </a:r>
            <a:r>
              <a:rPr lang="fr-FR" sz="3400" dirty="0"/>
              <a:t> de technologies alternatives contribuent au </a:t>
            </a:r>
            <a:r>
              <a:rPr lang="fr-FR" sz="3400" dirty="0">
                <a:solidFill>
                  <a:srgbClr val="FF0000"/>
                </a:solidFill>
              </a:rPr>
              <a:t>déclin</a:t>
            </a:r>
            <a:r>
              <a:rPr lang="fr-FR" sz="3400" dirty="0"/>
              <a:t> des technologies dominantes ?</a:t>
            </a:r>
          </a:p>
          <a:p>
            <a:r>
              <a:rPr lang="fr-FR" sz="3400" dirty="0"/>
              <a:t>Emergence : convergence plutôt que concurrence</a:t>
            </a:r>
          </a:p>
          <a:p>
            <a:pPr lvl="1"/>
            <a:r>
              <a:rPr lang="fr-FR" sz="2600" dirty="0"/>
              <a:t>Mises en continuité</a:t>
            </a:r>
          </a:p>
          <a:p>
            <a:pPr lvl="1"/>
            <a:r>
              <a:rPr lang="fr-FR" sz="2600" dirty="0"/>
              <a:t>Exemples d’autres secteurs</a:t>
            </a:r>
            <a:endParaRPr lang="fr-FR" sz="3400" dirty="0"/>
          </a:p>
          <a:p>
            <a:r>
              <a:rPr lang="fr-FR" sz="3400" dirty="0"/>
              <a:t>Aligner, c’est créer des paires entre entités de la niche et du régime</a:t>
            </a:r>
          </a:p>
          <a:p>
            <a:pPr lvl="1"/>
            <a:r>
              <a:rPr lang="fr-FR" sz="2600" dirty="0"/>
              <a:t>Force du lien et cohérence : catégories, unions, fusions</a:t>
            </a:r>
          </a:p>
          <a:p>
            <a:r>
              <a:rPr lang="fr-FR" sz="3400" dirty="0"/>
              <a:t>Réflexion sur la dilution des pesticides</a:t>
            </a:r>
          </a:p>
          <a:p>
            <a:pPr lvl="1"/>
            <a:r>
              <a:rPr lang="fr-FR" sz="2600" dirty="0"/>
              <a:t>Dans l’action</a:t>
            </a:r>
          </a:p>
          <a:p>
            <a:pPr lvl="1"/>
            <a:r>
              <a:rPr lang="fr-FR" sz="2600" dirty="0"/>
              <a:t>Dans la littérature sur les transitions agricoles</a:t>
            </a:r>
          </a:p>
          <a:p>
            <a:pPr lvl="1"/>
            <a:endParaRPr lang="fr-FR" sz="2600" dirty="0"/>
          </a:p>
          <a:p>
            <a:r>
              <a:rPr lang="fr-FR" sz="3400" dirty="0"/>
              <a:t>Acteurs globaux et locaux de la santé des plantes</a:t>
            </a:r>
          </a:p>
          <a:p>
            <a:pPr lvl="1"/>
            <a:r>
              <a:rPr lang="fr-FR" sz="3000" dirty="0"/>
              <a:t>Des intrants locaux ?</a:t>
            </a:r>
          </a:p>
          <a:p>
            <a:pPr lvl="1"/>
            <a:endParaRPr lang="fr-FR" dirty="0"/>
          </a:p>
          <a:p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F89713E-06F1-4D4C-82AA-1DEEA4BF1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56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B148B-D7D8-C94F-B5CB-AF37B3C50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AE0930-15E6-954B-B3C3-79C741B2B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697" y="1590493"/>
            <a:ext cx="10515600" cy="4351338"/>
          </a:xfrm>
        </p:spPr>
        <p:txBody>
          <a:bodyPr/>
          <a:lstStyle/>
          <a:p>
            <a:r>
              <a:rPr lang="fr-FR" dirty="0"/>
              <a:t>Comment réduire – ou mettre fin à - l’usage de technologies devenant problématiques ?</a:t>
            </a:r>
          </a:p>
          <a:p>
            <a:pPr lvl="1"/>
            <a:r>
              <a:rPr lang="fr-FR" dirty="0"/>
              <a:t>Santé végétale / pesticides, humaine-animale / antibiotiques</a:t>
            </a:r>
          </a:p>
          <a:p>
            <a:r>
              <a:rPr lang="fr-FR" dirty="0"/>
              <a:t>Problématisation croissante en STS</a:t>
            </a:r>
          </a:p>
          <a:p>
            <a:pPr lvl="1"/>
            <a:r>
              <a:rPr lang="fr-FR" dirty="0"/>
              <a:t>ANT et innovation </a:t>
            </a:r>
            <a:r>
              <a:rPr lang="fr-FR" dirty="0" err="1"/>
              <a:t>studies</a:t>
            </a:r>
            <a:r>
              <a:rPr lang="fr-FR" dirty="0"/>
              <a:t> : retrait, </a:t>
            </a:r>
            <a:r>
              <a:rPr lang="fr-FR" dirty="0" err="1"/>
              <a:t>outnovation</a:t>
            </a:r>
            <a:r>
              <a:rPr lang="fr-FR" dirty="0"/>
              <a:t>, </a:t>
            </a:r>
            <a:r>
              <a:rPr lang="fr-FR" dirty="0" err="1"/>
              <a:t>exnovation</a:t>
            </a:r>
            <a:endParaRPr lang="fr-FR" dirty="0"/>
          </a:p>
          <a:p>
            <a:pPr lvl="1"/>
            <a:r>
              <a:rPr lang="fr-FR" dirty="0"/>
              <a:t>Transitions : phase out, discontinuités, déclin, déstabilisations (</a:t>
            </a:r>
            <a:r>
              <a:rPr lang="fr-FR" dirty="0" err="1"/>
              <a:t>Turheim</a:t>
            </a:r>
            <a:r>
              <a:rPr lang="fr-FR" dirty="0"/>
              <a:t>, 2021)</a:t>
            </a:r>
          </a:p>
          <a:p>
            <a:r>
              <a:rPr lang="fr-FR" dirty="0"/>
              <a:t>Sur le plan politique, enjeu de gouverner les discontinuités sociotechniques (</a:t>
            </a:r>
            <a:r>
              <a:rPr lang="fr-FR" dirty="0" err="1"/>
              <a:t>Stegmaier</a:t>
            </a:r>
            <a:r>
              <a:rPr lang="fr-FR" dirty="0"/>
              <a:t> et al., 2014)</a:t>
            </a:r>
          </a:p>
          <a:p>
            <a:r>
              <a:rPr lang="fr-FR" dirty="0"/>
              <a:t>Un élément clé : le </a:t>
            </a:r>
            <a:r>
              <a:rPr lang="fr-FR" dirty="0">
                <a:solidFill>
                  <a:srgbClr val="FF0000"/>
                </a:solidFill>
              </a:rPr>
              <a:t>développement d’alternatives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7040E4-CF3D-BD42-959A-1683CFAB8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60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48B7FB68-A319-224A-B316-83CBA167C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36" y="0"/>
            <a:ext cx="10458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213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29684FC-79A5-7E43-BAAD-F62B0F5F7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56015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41A467C-83C5-6C4B-B4D3-9BDD96AE4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987" y="0"/>
            <a:ext cx="5120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81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2A8586-1B67-834B-A62E-B7C195C49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0985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5010079-BEA7-B744-A528-A4D9F4E12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83" y="0"/>
            <a:ext cx="51414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68CDCA-36FA-DA46-B62C-7565A901E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667" y="0"/>
            <a:ext cx="9174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13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1E361DD-AE36-0243-833F-D7B1979D6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7672" cy="68580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A0C8A2B-59A6-D549-B2C3-2908EE60A0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4330" y="100013"/>
            <a:ext cx="512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6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4E78BE3-6E7F-0F4E-BD27-CE3313814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14441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515AD38-0F0F-7142-BC80-A8CA4FFF4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9248" y="771525"/>
            <a:ext cx="7332751" cy="527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C0079F-530B-EE4B-AF2F-40446CB0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473" y="3938639"/>
            <a:ext cx="10515600" cy="927463"/>
          </a:xfrm>
        </p:spPr>
        <p:txBody>
          <a:bodyPr>
            <a:normAutofit/>
          </a:bodyPr>
          <a:lstStyle/>
          <a:p>
            <a:r>
              <a:rPr lang="fr-FR" dirty="0"/>
              <a:t>Registre de la promesse technologique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7B5398-ACC2-D644-BB18-841FC8C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3</a:t>
            </a:fld>
            <a:endParaRPr lang="fr-FR"/>
          </a:p>
        </p:txBody>
      </p:sp>
      <p:pic>
        <p:nvPicPr>
          <p:cNvPr id="5" name="Image 4" descr="Macron twit.png">
            <a:extLst>
              <a:ext uri="{FF2B5EF4-FFF2-40B4-BE49-F238E27FC236}">
                <a16:creationId xmlns:a16="http://schemas.microsoft.com/office/drawing/2014/main" id="{156CA67A-21C3-934B-BE60-F875F1C5E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" y="1873156"/>
            <a:ext cx="8924489" cy="192895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6A32A74-DF32-DF4A-B46E-91DC13BEC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5512" y="2387600"/>
            <a:ext cx="3099477" cy="44704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DE262094-92A8-AB4B-A8E5-3299A5B4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Technologies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34817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C0079F-530B-EE4B-AF2F-40446CB0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2007868"/>
            <a:ext cx="11704320" cy="4531044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bg1">
                    <a:lumMod val="75000"/>
                  </a:schemeClr>
                </a:solidFill>
              </a:rPr>
              <a:t>Registre de la promesse technologique</a:t>
            </a:r>
          </a:p>
          <a:p>
            <a:r>
              <a:rPr lang="fr-FR" sz="3200" dirty="0">
                <a:solidFill>
                  <a:srgbClr val="FF0000"/>
                </a:solidFill>
              </a:rPr>
              <a:t>Technologies en déclin et alternatives</a:t>
            </a:r>
            <a:r>
              <a:rPr lang="fr-FR" sz="3200" dirty="0"/>
              <a:t> : figures relationnelles multiples</a:t>
            </a:r>
          </a:p>
          <a:p>
            <a:pPr lvl="1"/>
            <a:r>
              <a:rPr lang="fr-FR" sz="2800" dirty="0"/>
              <a:t>Substitution (Stern et al., 1975; </a:t>
            </a:r>
            <a:r>
              <a:rPr lang="fr-FR" sz="2800" dirty="0" err="1"/>
              <a:t>Geels</a:t>
            </a:r>
            <a:r>
              <a:rPr lang="fr-FR" sz="2800" dirty="0"/>
              <a:t> &amp; </a:t>
            </a:r>
            <a:r>
              <a:rPr lang="fr-FR" sz="2800" dirty="0" err="1"/>
              <a:t>Schot</a:t>
            </a:r>
            <a:r>
              <a:rPr lang="fr-FR" sz="2800" dirty="0"/>
              <a:t> 2007)</a:t>
            </a:r>
          </a:p>
          <a:p>
            <a:pPr lvl="1"/>
            <a:r>
              <a:rPr lang="fr-FR" sz="2800" dirty="0"/>
              <a:t>Coexistence et cycle de vie (Taylor and Taylor, 2012) </a:t>
            </a:r>
          </a:p>
          <a:p>
            <a:pPr lvl="1"/>
            <a:r>
              <a:rPr lang="fr-FR" sz="2800" dirty="0" err="1"/>
              <a:t>Creative</a:t>
            </a:r>
            <a:r>
              <a:rPr lang="fr-FR" sz="2800" dirty="0"/>
              <a:t> accumulation (</a:t>
            </a:r>
            <a:r>
              <a:rPr lang="fr-FR" sz="2800" dirty="0" err="1"/>
              <a:t>Bergek</a:t>
            </a:r>
            <a:r>
              <a:rPr lang="fr-FR" sz="2800" dirty="0"/>
              <a:t> et al., 2013)</a:t>
            </a:r>
          </a:p>
          <a:p>
            <a:pPr lvl="1"/>
            <a:r>
              <a:rPr lang="fr-FR" sz="2800" dirty="0"/>
              <a:t>Hybridation (</a:t>
            </a:r>
            <a:r>
              <a:rPr lang="fr-FR" sz="2800" dirty="0" err="1"/>
              <a:t>Pistorius</a:t>
            </a:r>
            <a:r>
              <a:rPr lang="fr-FR" sz="2800" dirty="0"/>
              <a:t> and </a:t>
            </a:r>
            <a:r>
              <a:rPr lang="fr-FR" sz="2800" dirty="0" err="1"/>
              <a:t>Utterback</a:t>
            </a:r>
            <a:r>
              <a:rPr lang="fr-FR" sz="2800" dirty="0"/>
              <a:t>, 1997)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7B5398-ACC2-D644-BB18-841FC8C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4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A0425E23-8B25-1848-9266-ABE931373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Technologies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2971035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C0079F-530B-EE4B-AF2F-40446CB0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4848"/>
            <a:ext cx="10515600" cy="4501502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Registre de la promesse technologique (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Audetat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, 2015)</a:t>
            </a:r>
          </a:p>
          <a:p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Des figures multiples de la relation entre technologies en déclin et alternatives :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Substitution (Stern et al., 1975;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Geels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&amp;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Schot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2007)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Coexistence et cycle de vie et (Taylor and Taylor, 2012) </a:t>
            </a:r>
          </a:p>
          <a:p>
            <a:pPr lvl="1"/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Creative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accumulation (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Bergek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et al., 2013)</a:t>
            </a:r>
          </a:p>
          <a:p>
            <a:pPr lvl="1"/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Hybridation (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Pistorius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fr-FR" dirty="0" err="1">
                <a:solidFill>
                  <a:schemeClr val="bg1">
                    <a:lumMod val="75000"/>
                  </a:schemeClr>
                </a:solidFill>
              </a:rPr>
              <a:t>Utterback</a:t>
            </a:r>
            <a:r>
              <a:rPr lang="fr-FR" dirty="0">
                <a:solidFill>
                  <a:schemeClr val="bg1">
                    <a:lumMod val="75000"/>
                  </a:schemeClr>
                </a:solidFill>
              </a:rPr>
              <a:t>, 1997) </a:t>
            </a:r>
          </a:p>
          <a:p>
            <a:r>
              <a:rPr lang="fr-FR" dirty="0"/>
              <a:t>Les alternatives ne font pas tout : </a:t>
            </a:r>
          </a:p>
          <a:p>
            <a:pPr lvl="1"/>
            <a:r>
              <a:rPr lang="fr-FR" dirty="0"/>
              <a:t>Dormance pendant des décennies (</a:t>
            </a:r>
            <a:r>
              <a:rPr lang="fr-FR" dirty="0" err="1"/>
              <a:t>Callon</a:t>
            </a:r>
            <a:r>
              <a:rPr lang="fr-FR" dirty="0"/>
              <a:t>, 1989)</a:t>
            </a:r>
          </a:p>
          <a:p>
            <a:pPr lvl="1"/>
            <a:r>
              <a:rPr lang="fr-FR" dirty="0"/>
              <a:t>Retrait  ≠ discontinuité de régime (Levain et al, 2015)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7B5398-ACC2-D644-BB18-841FC8CA5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827CCA4-0464-5141-9909-AB82BD419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Technologies alternatives</a:t>
            </a:r>
          </a:p>
        </p:txBody>
      </p:sp>
    </p:spTree>
    <p:extLst>
      <p:ext uri="{BB962C8B-B14F-4D97-AF65-F5344CB8AC3E}">
        <p14:creationId xmlns:p14="http://schemas.microsoft.com/office/powerpoint/2010/main" val="242463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3B815A-75B1-8B4C-83B3-BC7AE7DBE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/>
              <a:t>Dans quelle mesure </a:t>
            </a:r>
            <a:r>
              <a:rPr lang="fr-FR" sz="3600" dirty="0">
                <a:solidFill>
                  <a:schemeClr val="accent6"/>
                </a:solidFill>
              </a:rPr>
              <a:t>l’essor</a:t>
            </a:r>
            <a:r>
              <a:rPr lang="fr-FR" sz="3600" dirty="0"/>
              <a:t> de technologies alternatives contribuent au </a:t>
            </a:r>
            <a:r>
              <a:rPr lang="fr-FR" sz="3600" dirty="0">
                <a:solidFill>
                  <a:srgbClr val="FF0000"/>
                </a:solidFill>
              </a:rPr>
              <a:t>déclin</a:t>
            </a:r>
            <a:r>
              <a:rPr lang="fr-FR" sz="3600" dirty="0"/>
              <a:t> des technologies dominantes ?</a:t>
            </a:r>
          </a:p>
          <a:p>
            <a:pPr lvl="1"/>
            <a:r>
              <a:rPr lang="fr-FR" sz="3200" dirty="0"/>
              <a:t>Le cas des alternatives biologiques aux pesticides</a:t>
            </a:r>
          </a:p>
          <a:p>
            <a:r>
              <a:rPr lang="fr-FR" sz="3600" dirty="0"/>
              <a:t>Analyse depuis les transitions sociotechniques et la MLP</a:t>
            </a:r>
          </a:p>
          <a:p>
            <a:pPr lvl="1"/>
            <a:r>
              <a:rPr lang="fr-FR" sz="2800" dirty="0"/>
              <a:t>Alignements</a:t>
            </a:r>
          </a:p>
          <a:p>
            <a:pPr marL="457200" lvl="1" indent="0">
              <a:buNone/>
            </a:pPr>
            <a:endParaRPr lang="fr-FR" sz="3200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4AF3EA-2DAB-F544-B106-113FBAB4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585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F5986C0-D36F-D448-AFB8-21A5B02BD9D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5740400" cy="430106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ED9F572-3D70-9E48-A0E9-CF654D658B50}"/>
              </a:ext>
            </a:extLst>
          </p:cNvPr>
          <p:cNvSpPr txBox="1"/>
          <p:nvPr/>
        </p:nvSpPr>
        <p:spPr>
          <a:xfrm>
            <a:off x="5637008" y="856357"/>
            <a:ext cx="65549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Un terme important mais sous-défini :</a:t>
            </a:r>
          </a:p>
          <a:p>
            <a:endParaRPr lang="fr-F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Alignement, notion omniprésente et iconographique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Un très vaste ensemble d’entités sont alignées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Alignements au sein du régime : obstacle aux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/>
              <a:t>Alignements entre niches : favorables aux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>
                <a:highlight>
                  <a:srgbClr val="FFFF00"/>
                </a:highlight>
              </a:rPr>
              <a:t>Alignements à l’interface entre niche et régime : piliers des transitions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E2F628C-E7F5-B54F-8F8C-C5C67B60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7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CDDD35-8FA6-2740-86C4-7332696D3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1868488"/>
            <a:ext cx="10677940" cy="4351338"/>
          </a:xfrm>
        </p:spPr>
        <p:txBody>
          <a:bodyPr>
            <a:normAutofit/>
          </a:bodyPr>
          <a:lstStyle/>
          <a:p>
            <a:r>
              <a:rPr lang="fr-FR" sz="3600" dirty="0"/>
              <a:t>Quels sont les mécanismes d’alignements entre niche et régime?</a:t>
            </a:r>
          </a:p>
          <a:p>
            <a:r>
              <a:rPr lang="fr-FR" sz="3600" dirty="0"/>
              <a:t>Contrôle biologique, une alternative/promesse globale</a:t>
            </a:r>
          </a:p>
          <a:p>
            <a:r>
              <a:rPr lang="fr-FR" sz="3600" dirty="0"/>
              <a:t>L’essor des « </a:t>
            </a:r>
            <a:r>
              <a:rPr lang="fr-FR" sz="3600" dirty="0" err="1"/>
              <a:t>biointrants</a:t>
            </a:r>
            <a:r>
              <a:rPr lang="fr-FR" sz="3600" dirty="0"/>
              <a:t> » en Amérique latine, de la niche au régime</a:t>
            </a:r>
          </a:p>
          <a:p>
            <a:pPr lvl="1"/>
            <a:r>
              <a:rPr lang="fr-FR" sz="3200" dirty="0"/>
              <a:t>Enquête en Argentine et au </a:t>
            </a:r>
            <a:r>
              <a:rPr lang="fr-FR" sz="3200" b="1" dirty="0"/>
              <a:t>Brésil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CDBEE02-DD3B-4A4B-AB77-DB913C3C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8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61110D7-9538-6145-87EF-118AB393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005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BABEC2-52CD-E04A-8114-BA507DB4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Enquête au Brésil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190BB3-9E36-9148-8EB2-C9A8A607F6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Suivi du </a:t>
            </a:r>
            <a:r>
              <a:rPr lang="fr-FR" sz="3600" dirty="0" err="1"/>
              <a:t>Programa</a:t>
            </a:r>
            <a:r>
              <a:rPr lang="fr-FR" sz="3600" dirty="0"/>
              <a:t> </a:t>
            </a:r>
            <a:r>
              <a:rPr lang="fr-FR" sz="3600" dirty="0" err="1"/>
              <a:t>nacional</a:t>
            </a:r>
            <a:r>
              <a:rPr lang="fr-FR" sz="3600" dirty="0"/>
              <a:t> de Bioinsumos (2018-2020)</a:t>
            </a:r>
          </a:p>
          <a:p>
            <a:r>
              <a:rPr lang="pt-PT" sz="3600" dirty="0"/>
              <a:t>20 </a:t>
            </a:r>
            <a:r>
              <a:rPr lang="pt-PT" sz="3600" dirty="0" err="1"/>
              <a:t>entretiens</a:t>
            </a:r>
            <a:endParaRPr lang="pt-PT" sz="3600" dirty="0"/>
          </a:p>
          <a:p>
            <a:pPr lvl="1"/>
            <a:r>
              <a:rPr lang="pt-PT" sz="3600" dirty="0"/>
              <a:t>Mapa, </a:t>
            </a:r>
            <a:r>
              <a:rPr lang="pt-PT" sz="3600" dirty="0" err="1"/>
              <a:t>Anvisa</a:t>
            </a:r>
            <a:r>
              <a:rPr lang="pt-PT" sz="3600" dirty="0"/>
              <a:t>, </a:t>
            </a:r>
            <a:r>
              <a:rPr lang="pt-PT" sz="3600" dirty="0" err="1"/>
              <a:t>Embrapa</a:t>
            </a:r>
            <a:r>
              <a:rPr lang="pt-PT" sz="3600" dirty="0"/>
              <a:t>, ONG, </a:t>
            </a:r>
            <a:r>
              <a:rPr lang="pt-PT" sz="3600" dirty="0" err="1"/>
              <a:t>entreprises</a:t>
            </a:r>
            <a:endParaRPr lang="pt-PT" sz="3600" dirty="0"/>
          </a:p>
          <a:p>
            <a:r>
              <a:rPr lang="pt-PT" sz="3600" dirty="0" err="1"/>
              <a:t>Observations</a:t>
            </a:r>
            <a:r>
              <a:rPr lang="pt-PT" sz="3600" dirty="0"/>
              <a:t> </a:t>
            </a:r>
            <a:r>
              <a:rPr lang="pt-PT" sz="3600" dirty="0" err="1"/>
              <a:t>évènements</a:t>
            </a:r>
            <a:r>
              <a:rPr lang="pt-PT" sz="3600" dirty="0"/>
              <a:t> (</a:t>
            </a:r>
            <a:r>
              <a:rPr lang="pt-PT" sz="3600" dirty="0" err="1"/>
              <a:t>salons</a:t>
            </a:r>
            <a:r>
              <a:rPr lang="pt-PT" sz="3600" dirty="0"/>
              <a:t>, </a:t>
            </a:r>
            <a:r>
              <a:rPr lang="pt-PT" sz="3600" dirty="0" err="1"/>
              <a:t>réunions</a:t>
            </a:r>
            <a:r>
              <a:rPr lang="pt-PT" sz="3600" dirty="0"/>
              <a:t> </a:t>
            </a:r>
            <a:r>
              <a:rPr lang="pt-PT" sz="3600" dirty="0" err="1"/>
              <a:t>groupes</a:t>
            </a:r>
            <a:r>
              <a:rPr lang="pt-PT" sz="3600" dirty="0"/>
              <a:t> de </a:t>
            </a:r>
            <a:r>
              <a:rPr lang="pt-PT" sz="3600" dirty="0" err="1"/>
              <a:t>travail</a:t>
            </a:r>
            <a:r>
              <a:rPr lang="pt-PT" sz="3600" dirty="0"/>
              <a:t> </a:t>
            </a:r>
            <a:r>
              <a:rPr lang="pt-PT" sz="3600" dirty="0" err="1"/>
              <a:t>du</a:t>
            </a:r>
            <a:r>
              <a:rPr lang="pt-PT" sz="3600" dirty="0"/>
              <a:t> </a:t>
            </a:r>
            <a:r>
              <a:rPr lang="pt-PT" sz="3600" dirty="0" err="1"/>
              <a:t>Ministère</a:t>
            </a:r>
            <a:r>
              <a:rPr lang="pt-PT" sz="3600" dirty="0"/>
              <a:t>)</a:t>
            </a:r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8635593-BDC0-644C-A354-7BE3EC23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6C1E0-46DE-D342-B680-E114CBC839CF}" type="slidenum">
              <a:rPr lang="fr-FR" smtClean="0"/>
              <a:t>9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77B5E7-4E44-7242-A6E5-3F3E104E3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893" y="4605867"/>
            <a:ext cx="5194108" cy="22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1025</Words>
  <Application>Microsoft Macintosh PowerPoint</Application>
  <PresentationFormat>Grand écran</PresentationFormat>
  <Paragraphs>135</Paragraphs>
  <Slides>25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Thème Office</vt:lpstr>
      <vt:lpstr>Technologies alternatives et (dis)continuités sociotechniques.   Le contrôle biologique en Amérique latine </vt:lpstr>
      <vt:lpstr>Problématique</vt:lpstr>
      <vt:lpstr>Technologies alternatives</vt:lpstr>
      <vt:lpstr>Technologies alternatives</vt:lpstr>
      <vt:lpstr>Technologies alternatives</vt:lpstr>
      <vt:lpstr>Présentation PowerPoint</vt:lpstr>
      <vt:lpstr>Présentation PowerPoint</vt:lpstr>
      <vt:lpstr>Présentation PowerPoint</vt:lpstr>
      <vt:lpstr>Enquête au Brésil</vt:lpstr>
      <vt:lpstr>Alignement = appariements</vt:lpstr>
      <vt:lpstr>1. Apparier des technologies </vt:lpstr>
      <vt:lpstr>1. Apparier des technologies </vt:lpstr>
      <vt:lpstr>2. Apparier des usagers et des intérêts</vt:lpstr>
      <vt:lpstr>3. Apparier des organisations</vt:lpstr>
      <vt:lpstr>3. Apparier des organisations</vt:lpstr>
      <vt:lpstr>3. Apparier des organisations</vt:lpstr>
      <vt:lpstr>Compatibilités</vt:lpstr>
      <vt:lpstr>Présentation PowerPoint</vt:lpstr>
      <vt:lpstr>Conclusions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Aligner les intrants chimiques et leurs alternatives : l’essor des biointrants au Brésil </dc:title>
  <dc:creator>Frédéric GOULET</dc:creator>
  <cp:lastModifiedBy>Frédéric GOULET</cp:lastModifiedBy>
  <cp:revision>64</cp:revision>
  <dcterms:created xsi:type="dcterms:W3CDTF">2021-05-04T17:29:31Z</dcterms:created>
  <dcterms:modified xsi:type="dcterms:W3CDTF">2021-12-03T11:13:56Z</dcterms:modified>
</cp:coreProperties>
</file>