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871" r:id="rId6"/>
    <p:sldId id="262" r:id="rId7"/>
    <p:sldId id="864" r:id="rId8"/>
    <p:sldId id="865" r:id="rId9"/>
    <p:sldId id="866" r:id="rId10"/>
    <p:sldId id="867" r:id="rId11"/>
    <p:sldId id="868" r:id="rId12"/>
    <p:sldId id="269" r:id="rId13"/>
    <p:sldId id="869" r:id="rId14"/>
    <p:sldId id="870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5385"/>
  </p:normalViewPr>
  <p:slideViewPr>
    <p:cSldViewPr snapToGrid="0" snapToObjects="1">
      <p:cViewPr varScale="1">
        <p:scale>
          <a:sx n="100" d="100"/>
          <a:sy n="100" d="100"/>
        </p:scale>
        <p:origin x="4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7933FE-BE66-5749-85DD-EF71F1A82E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F6C9996-50BD-EA4B-A851-7846F3855E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D35422-8B3D-4546-B061-DC2AC818C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877DE-0EFC-E747-8E01-CB31D8A5922C}" type="datetimeFigureOut">
              <a:rPr lang="fr-FR" smtClean="0"/>
              <a:t>03/12/2021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C5AEE7-3990-E240-AEBA-18D37E49A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0A161B-7019-AD46-BB42-0D2606205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7DAD1-C0CE-424C-BB5C-45A721B7FB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028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0E5F22-FA3E-E747-B3C7-A68554FAB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1EFD7C8-74A5-A14E-A572-E9B820180E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5F7FB8-6451-2B45-90F7-37FA4C138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877DE-0EFC-E747-8E01-CB31D8A5922C}" type="datetimeFigureOut">
              <a:rPr lang="fr-FR" smtClean="0"/>
              <a:t>03/12/2021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3B65C5-3BB1-1F44-A42C-7A84A2173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1FBBF6-F91D-FB4E-B6D6-21CA82132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7DAD1-C0CE-424C-BB5C-45A721B7FB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8912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F57D476-26DD-704A-97C3-A186AF35D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ED91395-0B9B-B34B-8F0C-F938171E77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8DB07E-1909-B544-ABEA-94C3B4345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877DE-0EFC-E747-8E01-CB31D8A5922C}" type="datetimeFigureOut">
              <a:rPr lang="fr-FR" smtClean="0"/>
              <a:t>03/12/2021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220602-0BA8-0545-83D4-9989E13F8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08A6C1-83AB-9F4B-AB45-49B76AC11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7DAD1-C0CE-424C-BB5C-45A721B7FB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8193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A608D8-7F5B-F44D-A48A-73F4065B6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E7CE68-9D07-1E4C-8B83-E97024699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12C396-6C30-E74D-940A-261BA10AD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877DE-0EFC-E747-8E01-CB31D8A5922C}" type="datetimeFigureOut">
              <a:rPr lang="fr-FR" smtClean="0"/>
              <a:t>03/12/2021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BC21C6-51E0-1648-898C-98A9DCAF1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D97EBA-4A25-7041-812E-E5D423A9E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7DAD1-C0CE-424C-BB5C-45A721B7FB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3290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0942BC-F119-2048-A566-D9D19569D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4FD02C-919C-074F-8C74-90D8B4CA4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98F4BA-03A9-E34F-8FEF-98B062825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877DE-0EFC-E747-8E01-CB31D8A5922C}" type="datetimeFigureOut">
              <a:rPr lang="fr-FR" smtClean="0"/>
              <a:t>03/12/2021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1384D1-A76F-A045-B614-6DB2A333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6434C0-9D8B-3F4C-94DF-AFB6798ED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7DAD1-C0CE-424C-BB5C-45A721B7FB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3221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06713F-2E04-8B42-BCC5-F496B21FC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994F50-9909-7344-9DFC-1FBE21BB8E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135E556-516B-CA40-9554-8BBA60E434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2481154-7C2C-E74F-A27A-58C91137D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877DE-0EFC-E747-8E01-CB31D8A5922C}" type="datetimeFigureOut">
              <a:rPr lang="fr-FR" smtClean="0"/>
              <a:t>03/12/2021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7D07FCA-0BC9-474B-93C3-76B4EE658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1209B55-E9FE-4E44-A603-C5622ABD9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7DAD1-C0CE-424C-BB5C-45A721B7FB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1459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E26495-8DD7-0742-AB60-A5A9EB5AB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16BDD80-7E47-464E-8BFC-448CAAE05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8BB848D-4BF2-9A40-B375-1CB746DC2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B778671-28A4-2D40-9883-CB07FA4458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BA6A34A-E680-DF40-A422-7C15AC7E77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B690FAC-137B-BC4E-9AC8-23187856F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877DE-0EFC-E747-8E01-CB31D8A5922C}" type="datetimeFigureOut">
              <a:rPr lang="fr-FR" smtClean="0"/>
              <a:t>03/12/2021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B3BB047-8F28-FC44-838E-5A4AA003F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FDA8C0C-8DF0-8143-901A-FA4E2D8BD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7DAD1-C0CE-424C-BB5C-45A721B7FB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1042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222F7B-4D5F-9A46-A83F-66B6E311B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05075AF-3D38-7946-9700-41A606747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877DE-0EFC-E747-8E01-CB31D8A5922C}" type="datetimeFigureOut">
              <a:rPr lang="fr-FR" smtClean="0"/>
              <a:t>03/12/2021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519D2DD-61EC-1145-B6F3-F1D1A6C4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15DF4D5-32F5-3D40-8247-65C55410E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7DAD1-C0CE-424C-BB5C-45A721B7FB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5272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8CE1F7C-0D05-A640-A7BB-79C28878B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877DE-0EFC-E747-8E01-CB31D8A5922C}" type="datetimeFigureOut">
              <a:rPr lang="fr-FR" smtClean="0"/>
              <a:t>03/12/2021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4FE02B6-DC57-B640-BFFC-16FF0B5BC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85BCD6-322D-1746-906E-1C08A65D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7DAD1-C0CE-424C-BB5C-45A721B7FB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7364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FD2C77-EAD9-714F-BA95-066CC2C12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831371-D599-FF4E-901A-9053E2C9D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BA7266-BC94-B04F-A760-35FF41EC2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75DA32B-745E-A441-AE23-4DB8E405F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877DE-0EFC-E747-8E01-CB31D8A5922C}" type="datetimeFigureOut">
              <a:rPr lang="fr-FR" smtClean="0"/>
              <a:t>03/12/2021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8E72284-A21B-3949-877A-6670EC9CF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7E07250-A174-1745-9EBA-2CB7E114A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7DAD1-C0CE-424C-BB5C-45A721B7FB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874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F841E1-BE31-9E40-AFE3-DCA63086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2861108-1209-2846-9AC0-46F6A0B0B5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037E3FE-23E9-E342-8AE9-9AE3B049FB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02E511B-4967-5249-81E6-7CCD39379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877DE-0EFC-E747-8E01-CB31D8A5922C}" type="datetimeFigureOut">
              <a:rPr lang="fr-FR" smtClean="0"/>
              <a:t>03/12/2021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0B52EBE-AF39-0A45-9DD4-70026128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AC559A5-DD1C-A84F-A318-29AB06F51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7DAD1-C0CE-424C-BB5C-45A721B7FB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4000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0C6D8FE-E311-274D-A0AB-0C3681A4E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9D8C13A-0898-794D-B1BB-0F578BEA2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1505A4-CA19-8B4A-AF63-3482B8B60B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877DE-0EFC-E747-8E01-CB31D8A5922C}" type="datetimeFigureOut">
              <a:rPr lang="fr-FR" smtClean="0"/>
              <a:t>03/12/2021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E6A1A6-170A-7740-897F-3C853636CD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7BAE23-2634-FB4F-BF56-6202FE35A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7DAD1-C0CE-424C-BB5C-45A721B7FB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6568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A460A4-AC6F-2F4F-87D0-3D5393B94B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sz="4000" b="1" dirty="0"/>
              <a:t>De la science à la décision</a:t>
            </a:r>
            <a:br>
              <a:rPr lang="fr-FR" sz="4000" b="1" i="1" dirty="0"/>
            </a:br>
            <a:br>
              <a:rPr lang="fr-FR" sz="4000" b="1" i="1" dirty="0"/>
            </a:br>
            <a:r>
              <a:rPr lang="fr-FR" sz="4000" i="1" dirty="0"/>
              <a:t>La traduction des données épidémiologiques dans les politiques de contrôle des pesticides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FFF4147-09DD-5B48-81B3-CB89AB6DBC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18965"/>
            <a:ext cx="9144000" cy="2124635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Jean-Noël Jouzel</a:t>
            </a:r>
          </a:p>
          <a:p>
            <a:r>
              <a:rPr lang="fr-FR" dirty="0"/>
              <a:t>Centre de sociologie des organisations</a:t>
            </a:r>
          </a:p>
          <a:p>
            <a:r>
              <a:rPr lang="fr-FR" dirty="0"/>
              <a:t>CNRS/Sciences Po</a:t>
            </a:r>
          </a:p>
          <a:p>
            <a:r>
              <a:rPr lang="fr-FR" b="1" dirty="0"/>
              <a:t>Santé globale et innovations</a:t>
            </a:r>
            <a:endParaRPr lang="fr-FR" dirty="0"/>
          </a:p>
          <a:p>
            <a:r>
              <a:rPr lang="fr-FR" b="1" i="1" dirty="0"/>
              <a:t>Regards croisés pour accompagner les transitions du monde agricole</a:t>
            </a:r>
          </a:p>
          <a:p>
            <a:r>
              <a:rPr lang="fr-FR" b="1" i="1" dirty="0"/>
              <a:t>Paris, 3 décembre 2021</a:t>
            </a:r>
          </a:p>
          <a:p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870683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73EE2B-CDB6-FD43-ABB5-AAF186B9C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Vision microscopique </a:t>
            </a:r>
            <a:r>
              <a:rPr lang="fr-FR" i="1" dirty="0"/>
              <a:t>vs</a:t>
            </a:r>
            <a:r>
              <a:rPr lang="fr-FR" dirty="0"/>
              <a:t> vision macroscopique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729EE5-6E93-0F4B-8E75-A41954CE6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Un problème bien connu et bien maîtrisé ?</a:t>
            </a:r>
          </a:p>
          <a:p>
            <a:r>
              <a:rPr lang="fr-FR" dirty="0"/>
              <a:t>Ou un problème encore mal connu et mal maîtrisé ?</a:t>
            </a:r>
          </a:p>
          <a:p>
            <a:r>
              <a:rPr lang="fr-FR" dirty="0"/>
              <a:t>Les failles de l’autorisation de mise sur le marché</a:t>
            </a:r>
          </a:p>
          <a:p>
            <a:r>
              <a:rPr lang="fr-FR" dirty="0"/>
              <a:t>Les fragilités de l’évaluation réglementaire des risques</a:t>
            </a:r>
          </a:p>
        </p:txBody>
      </p:sp>
    </p:spTree>
    <p:extLst>
      <p:ext uri="{BB962C8B-B14F-4D97-AF65-F5344CB8AC3E}">
        <p14:creationId xmlns:p14="http://schemas.microsoft.com/office/powerpoint/2010/main" val="2029527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D94E93-D03A-D344-9810-1743B74C4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L’instrumentalisation des limites de l’épidémiologie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114032-DE7E-FD40-BE40-AA26D8B9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/>
              <a:t>La difficulté à intégrer les données épidémiologiques dans l’évaluation des risques</a:t>
            </a:r>
          </a:p>
          <a:p>
            <a:r>
              <a:rPr lang="fr-FR" dirty="0"/>
              <a:t>Les « bonnes raisons » d’une inertie institutionnelle</a:t>
            </a:r>
          </a:p>
          <a:p>
            <a:r>
              <a:rPr lang="fr-FR" dirty="0"/>
              <a:t>Le problème de la mesure de l’exposition</a:t>
            </a:r>
          </a:p>
          <a:p>
            <a:pPr marL="0" indent="0">
              <a:buNone/>
            </a:pPr>
            <a:r>
              <a:rPr lang="fr-FR" i="1" dirty="0"/>
              <a:t>« L’intégration des données épidémiologiques et d’autres informations rétrospectives dans l’évaluation prospective des risques est très complexe [car] les études ont souvent des limites fondamentales en ce qui concerne l’estimation des expositions ». </a:t>
            </a:r>
            <a:r>
              <a:rPr lang="fr-FR" dirty="0"/>
              <a:t>(Jose Tarazona, chef de la Pesticide unit de l’</a:t>
            </a:r>
            <a:r>
              <a:rPr lang="fr-FR" dirty="0" err="1"/>
              <a:t>Efsa</a:t>
            </a:r>
            <a:r>
              <a:rPr lang="fr-FR" dirty="0"/>
              <a:t>, colloque </a:t>
            </a:r>
            <a:r>
              <a:rPr lang="fr-FR" i="1" dirty="0" err="1"/>
              <a:t>Occupational</a:t>
            </a:r>
            <a:r>
              <a:rPr lang="fr-FR" i="1" dirty="0"/>
              <a:t> </a:t>
            </a:r>
            <a:r>
              <a:rPr lang="fr-FR" i="1" dirty="0" err="1"/>
              <a:t>exposure</a:t>
            </a:r>
            <a:r>
              <a:rPr lang="fr-FR" i="1" dirty="0"/>
              <a:t> to pesticides : challenges for </a:t>
            </a:r>
            <a:r>
              <a:rPr lang="fr-FR" i="1" dirty="0" err="1"/>
              <a:t>research</a:t>
            </a:r>
            <a:r>
              <a:rPr lang="fr-FR" i="1" dirty="0"/>
              <a:t>, </a:t>
            </a:r>
            <a:r>
              <a:rPr lang="fr-FR" i="1" dirty="0" err="1"/>
              <a:t>evaluation</a:t>
            </a:r>
            <a:r>
              <a:rPr lang="fr-FR" i="1" dirty="0"/>
              <a:t> and </a:t>
            </a:r>
            <a:r>
              <a:rPr lang="fr-FR" i="1" dirty="0" err="1"/>
              <a:t>prevention</a:t>
            </a:r>
            <a:r>
              <a:rPr lang="fr-FR" dirty="0"/>
              <a:t> </a:t>
            </a:r>
            <a:r>
              <a:rPr lang="fr-FR" dirty="0" err="1"/>
              <a:t>co</a:t>
            </a:r>
            <a:r>
              <a:rPr lang="fr-FR" dirty="0"/>
              <a:t>-organisé par l’</a:t>
            </a:r>
            <a:r>
              <a:rPr lang="fr-FR" dirty="0" err="1"/>
              <a:t>Efsa</a:t>
            </a:r>
            <a:r>
              <a:rPr lang="fr-FR" dirty="0"/>
              <a:t> et l’Anses en France en 2014)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5029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4B99AC-8F94-AD41-A97A-485DB3F44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L’instrumentalisation des limites de l’épidémiologie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54A6BD-3537-7E49-BDB2-CC7AE62BE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fr-FR" dirty="0"/>
              <a:t>Le problème de la mesure de l’exposition aux pesticides</a:t>
            </a:r>
          </a:p>
          <a:p>
            <a:pPr lvl="1"/>
            <a:r>
              <a:rPr lang="fr-FR" dirty="0"/>
              <a:t>Le cas des travailleurs agricoles</a:t>
            </a:r>
          </a:p>
          <a:p>
            <a:pPr lvl="2"/>
            <a:r>
              <a:rPr lang="fr-FR" dirty="0"/>
              <a:t>Le biais rétrospectif</a:t>
            </a:r>
          </a:p>
          <a:p>
            <a:pPr lvl="2"/>
            <a:r>
              <a:rPr lang="fr-FR" dirty="0"/>
              <a:t>Des </a:t>
            </a:r>
            <a:r>
              <a:rPr lang="fr-FR" i="1" dirty="0"/>
              <a:t>proxys </a:t>
            </a:r>
            <a:r>
              <a:rPr lang="fr-FR" dirty="0"/>
              <a:t>approximatifs : surface d’exposition et âge du matériel</a:t>
            </a:r>
          </a:p>
          <a:p>
            <a:pPr lvl="1"/>
            <a:r>
              <a:rPr lang="fr-FR" dirty="0"/>
              <a:t>Le cas des riverains : le défaut d’information</a:t>
            </a:r>
          </a:p>
          <a:p>
            <a:r>
              <a:rPr lang="fr-FR" dirty="0"/>
              <a:t>Des données fragiles lorsqu’elles ciblent des substances précises</a:t>
            </a:r>
          </a:p>
          <a:p>
            <a:r>
              <a:rPr lang="fr-FR" dirty="0"/>
              <a:t>De la difficulté de trancher les controverses sur la base des données épidémiologiques disponibles</a:t>
            </a:r>
          </a:p>
        </p:txBody>
      </p:sp>
    </p:spTree>
    <p:extLst>
      <p:ext uri="{BB962C8B-B14F-4D97-AF65-F5344CB8AC3E}">
        <p14:creationId xmlns:p14="http://schemas.microsoft.com/office/powerpoint/2010/main" val="54310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4B99AC-8F94-AD41-A97A-485DB3F44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L’instrumentalisation des limites de l’épidémiologie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54A6BD-3537-7E49-BDB2-CC7AE62BE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fr-FR" dirty="0"/>
              <a:t>Le produit d’une construction historique</a:t>
            </a:r>
          </a:p>
          <a:p>
            <a:r>
              <a:rPr lang="fr-FR" dirty="0"/>
              <a:t>La confiance institutionnelle dans l’évaluation des risques et dans la toxicologie réglementaire</a:t>
            </a:r>
          </a:p>
          <a:p>
            <a:r>
              <a:rPr lang="fr-FR" dirty="0"/>
              <a:t>La prolifération des produits</a:t>
            </a:r>
          </a:p>
        </p:txBody>
      </p:sp>
    </p:spTree>
    <p:extLst>
      <p:ext uri="{BB962C8B-B14F-4D97-AF65-F5344CB8AC3E}">
        <p14:creationId xmlns:p14="http://schemas.microsoft.com/office/powerpoint/2010/main" val="3771065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8586A6-E7E6-0048-928B-22C5FAFFD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2DF9199-9550-B747-9E04-42261B0DB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Les obstacles à la prise en compte politique des savoirs disponibles sur les liens entre pesticides et santé des agriculteurs</a:t>
            </a:r>
          </a:p>
          <a:p>
            <a:r>
              <a:rPr lang="fr-FR" dirty="0"/>
              <a:t>Des </a:t>
            </a:r>
            <a:r>
              <a:rPr lang="fr-FR"/>
              <a:t>savoirs cloisonnés et </a:t>
            </a:r>
            <a:r>
              <a:rPr lang="fr-FR" dirty="0"/>
              <a:t>mis en concurrence au détriment d’approches intégratives</a:t>
            </a:r>
          </a:p>
          <a:p>
            <a:r>
              <a:rPr lang="fr-FR" dirty="0"/>
              <a:t>De puissants mécanismes d’inertie institutionnelle et de blocage des innovations</a:t>
            </a:r>
          </a:p>
          <a:p>
            <a:r>
              <a:rPr lang="fr-FR" dirty="0"/>
              <a:t>Maintien d’un cadre politique et épistémique qui empêche la prise en compte pleine et entière des données épidémiologiques</a:t>
            </a:r>
          </a:p>
          <a:p>
            <a:r>
              <a:rPr lang="fr-FR" dirty="0"/>
              <a:t>L’enjeu de la réflexivité savante pour rendre les données gênantes incontournables</a:t>
            </a:r>
          </a:p>
        </p:txBody>
      </p:sp>
    </p:spTree>
    <p:extLst>
      <p:ext uri="{BB962C8B-B14F-4D97-AF65-F5344CB8AC3E}">
        <p14:creationId xmlns:p14="http://schemas.microsoft.com/office/powerpoint/2010/main" val="1908727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652306-02B1-2242-B5D6-BDC262F6D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D7489C-38D3-3148-81C3-67AA54CD0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Santé globale : un appel à l’intégration des savoirs disponibles dans une visée systémique</a:t>
            </a:r>
          </a:p>
          <a:p>
            <a:r>
              <a:rPr lang="fr-FR" dirty="0"/>
              <a:t>Les politiques de prévention des risques professionnels liés aux pesticides en agriculture : un exemple </a:t>
            </a:r>
            <a:r>
              <a:rPr lang="fr-FR" i="1" dirty="0"/>
              <a:t>a contrario</a:t>
            </a:r>
          </a:p>
          <a:p>
            <a:r>
              <a:rPr lang="fr-FR" dirty="0"/>
              <a:t>La mise en concurrence de formes de connaissance</a:t>
            </a:r>
          </a:p>
          <a:p>
            <a:r>
              <a:rPr lang="fr-FR" dirty="0"/>
              <a:t>Le poids de mécanismes de sélection (et d’éviction) des ces savoirs à des fins d’action publique</a:t>
            </a:r>
          </a:p>
        </p:txBody>
      </p:sp>
    </p:spTree>
    <p:extLst>
      <p:ext uri="{BB962C8B-B14F-4D97-AF65-F5344CB8AC3E}">
        <p14:creationId xmlns:p14="http://schemas.microsoft.com/office/powerpoint/2010/main" val="3297532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0CF38-552B-D74F-A422-DD313D2A5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F38955-463D-E741-B215-D8624B7C1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Pesticides et santé des travailleurs : un vieil enjeu de science et de gouvernement</a:t>
            </a:r>
          </a:p>
          <a:p>
            <a:r>
              <a:rPr lang="fr-FR" i="1" dirty="0"/>
              <a:t>« </a:t>
            </a:r>
            <a:r>
              <a:rPr lang="fr-FR" i="1" dirty="0" err="1"/>
              <a:t>toxic</a:t>
            </a:r>
            <a:r>
              <a:rPr lang="fr-FR" i="1" dirty="0"/>
              <a:t> by design »</a:t>
            </a:r>
          </a:p>
          <a:p>
            <a:r>
              <a:rPr lang="fr-FR" dirty="0"/>
              <a:t>Autorisation de mise sur le marché et évaluation réglementaire des risques</a:t>
            </a:r>
          </a:p>
          <a:p>
            <a:r>
              <a:rPr lang="fr-FR" dirty="0"/>
              <a:t>Des produits sous contrôle ?</a:t>
            </a:r>
          </a:p>
          <a:p>
            <a:r>
              <a:rPr lang="fr-FR" dirty="0"/>
              <a:t>La multiplication de données épidémiologiques inquiétantes sur les risques induits par l’exposition professionnelle aux pesticides (maladies neurodégénératives, cancers, troubles des fonctions de reproduction)</a:t>
            </a:r>
          </a:p>
          <a:p>
            <a:r>
              <a:rPr lang="fr-FR" dirty="0"/>
              <a:t>Des données qui restent faiblement utilisées dans le contexte de l’évaluation des risques</a:t>
            </a:r>
          </a:p>
          <a:p>
            <a:r>
              <a:rPr lang="fr-FR" dirty="0"/>
              <a:t>Les ressorts de la marginalisation des savoirs épidémiologiques dans l’action publique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4951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0CF38-552B-D74F-A422-DD313D2A5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F38955-463D-E741-B215-D8624B7C1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1. L’évaluation réglementaire des risques : retour sur l’histoire d’une affinité élective entre science et politique</a:t>
            </a:r>
          </a:p>
          <a:p>
            <a:r>
              <a:rPr lang="fr-FR" dirty="0"/>
              <a:t>2. L’épidémiologie inassimilable ?</a:t>
            </a:r>
          </a:p>
        </p:txBody>
      </p:sp>
    </p:spTree>
    <p:extLst>
      <p:ext uri="{BB962C8B-B14F-4D97-AF65-F5344CB8AC3E}">
        <p14:creationId xmlns:p14="http://schemas.microsoft.com/office/powerpoint/2010/main" val="4047665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0CF38-552B-D74F-A422-DD313D2A5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F38955-463D-E741-B215-D8624B7C1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1. L’évaluation réglementaire des risques : retour sur l’histoire d’une affinité élective entre science et politique</a:t>
            </a:r>
          </a:p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2. L’épidémiologie inassimilable ?</a:t>
            </a:r>
          </a:p>
        </p:txBody>
      </p:sp>
    </p:spTree>
    <p:extLst>
      <p:ext uri="{BB962C8B-B14F-4D97-AF65-F5344CB8AC3E}">
        <p14:creationId xmlns:p14="http://schemas.microsoft.com/office/powerpoint/2010/main" val="1414955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952FC6-9268-B24E-AB2E-ADAB9E81E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Evaluer les risques des pesticides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EDA036-A561-3749-834C-D590B6696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Des produits « réglementés »</a:t>
            </a:r>
          </a:p>
          <a:p>
            <a:r>
              <a:rPr lang="fr-FR" dirty="0"/>
              <a:t>L’autorisation de mise sur le marché</a:t>
            </a:r>
          </a:p>
          <a:p>
            <a:r>
              <a:rPr lang="fr-FR" dirty="0"/>
              <a:t>L’évaluation réglementaire des risques</a:t>
            </a:r>
          </a:p>
          <a:p>
            <a:r>
              <a:rPr lang="fr-FR" dirty="0"/>
              <a:t>Test </a:t>
            </a:r>
            <a:r>
              <a:rPr lang="fr-FR" i="1" dirty="0"/>
              <a:t>in vivo</a:t>
            </a:r>
            <a:r>
              <a:rPr lang="fr-FR" dirty="0"/>
              <a:t> et identification de doses acceptables d’exposition</a:t>
            </a:r>
          </a:p>
          <a:p>
            <a:pPr lvl="1"/>
            <a:r>
              <a:rPr lang="fr-FR" dirty="0"/>
              <a:t>Acceptable </a:t>
            </a:r>
            <a:r>
              <a:rPr lang="fr-FR" dirty="0" err="1"/>
              <a:t>operator</a:t>
            </a:r>
            <a:r>
              <a:rPr lang="fr-FR" dirty="0"/>
              <a:t> </a:t>
            </a:r>
            <a:r>
              <a:rPr lang="fr-FR" dirty="0" err="1"/>
              <a:t>exposure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1"/>
            <a:r>
              <a:rPr lang="fr-FR" dirty="0"/>
              <a:t>Dose journalière admissible</a:t>
            </a:r>
          </a:p>
          <a:p>
            <a:r>
              <a:rPr lang="fr-FR" dirty="0"/>
              <a:t>Codification et harmonisation transnationales</a:t>
            </a:r>
          </a:p>
          <a:p>
            <a:pPr lvl="1"/>
            <a:r>
              <a:rPr lang="fr-FR" dirty="0"/>
              <a:t>Le rôle de l’</a:t>
            </a:r>
            <a:r>
              <a:rPr lang="fr-FR" dirty="0" err="1"/>
              <a:t>Efsa</a:t>
            </a:r>
            <a:endParaRPr lang="fr-FR" dirty="0"/>
          </a:p>
          <a:p>
            <a:pPr lvl="1"/>
            <a:r>
              <a:rPr lang="fr-FR" dirty="0"/>
              <a:t>Le rôle de l’OCDE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1868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A21E15-FF08-BC4B-9745-823DC7D92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 err="1"/>
              <a:t>Safe</a:t>
            </a:r>
            <a:r>
              <a:rPr lang="fr-FR" i="1" dirty="0"/>
              <a:t> use </a:t>
            </a:r>
            <a:r>
              <a:rPr lang="fr-FR" dirty="0"/>
              <a:t>et contrôle de l’accès au marché</a:t>
            </a:r>
            <a:endParaRPr lang="fr-FR" i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8D7B3E-47F5-FC4D-AFB5-6711B3555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i="1" dirty="0"/>
              <a:t>« Chemical by </a:t>
            </a:r>
            <a:r>
              <a:rPr lang="fr-FR" i="1" dirty="0" err="1"/>
              <a:t>chemical</a:t>
            </a:r>
            <a:r>
              <a:rPr lang="fr-FR" i="1" dirty="0"/>
              <a:t> » </a:t>
            </a:r>
            <a:r>
              <a:rPr lang="fr-FR" dirty="0"/>
              <a:t>: un point de vue « microscopique » sur les liens entre pesticides et santé</a:t>
            </a:r>
          </a:p>
          <a:p>
            <a:r>
              <a:rPr lang="fr-FR" dirty="0"/>
              <a:t>La base épistémique de l’« usage contrôlé » des pesticides</a:t>
            </a:r>
          </a:p>
          <a:p>
            <a:r>
              <a:rPr lang="fr-FR" dirty="0"/>
              <a:t>Une affinité élective entre toxicologie règlementaire et gouvernement des risques de pesticides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81538F3-1A43-B14D-A88F-DC4E43361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64" y="3989492"/>
            <a:ext cx="2596333" cy="232240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02FD599-6F95-4F41-9DF3-72D16A455259}"/>
              </a:ext>
            </a:extLst>
          </p:cNvPr>
          <p:cNvSpPr txBox="1"/>
          <p:nvPr/>
        </p:nvSpPr>
        <p:spPr>
          <a:xfrm>
            <a:off x="1231900" y="641350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Années 1950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5422B29-87C3-8A4B-82F5-8BE25066BB53}"/>
              </a:ext>
            </a:extLst>
          </p:cNvPr>
          <p:cNvSpPr txBox="1"/>
          <p:nvPr/>
        </p:nvSpPr>
        <p:spPr>
          <a:xfrm>
            <a:off x="9179470" y="641350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Années 2010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228708F-EAE3-5240-8E89-4265854CC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187" y="4100853"/>
            <a:ext cx="3290249" cy="221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01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0CF38-552B-D74F-A422-DD313D2A5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F38955-463D-E741-B215-D8624B7C1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1. L’évaluation réglementaire des risques : retour sur l’histoire d’une affinité élective entre science et politique</a:t>
            </a:r>
          </a:p>
          <a:p>
            <a:r>
              <a:rPr lang="fr-FR" dirty="0"/>
              <a:t>2. L’épidémiologie inassimilable ?</a:t>
            </a:r>
          </a:p>
        </p:txBody>
      </p:sp>
    </p:spTree>
    <p:extLst>
      <p:ext uri="{BB962C8B-B14F-4D97-AF65-F5344CB8AC3E}">
        <p14:creationId xmlns:p14="http://schemas.microsoft.com/office/powerpoint/2010/main" val="971513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E1CF78-8B79-E94A-9CF1-4F5EF8DB2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trous dans la raquette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646506-5926-AA40-A4B3-96643DB9D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537700" cy="4351338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Le lent réveil des épidémiologistes</a:t>
            </a:r>
          </a:p>
          <a:p>
            <a:pPr lvl="1"/>
            <a:r>
              <a:rPr lang="fr-FR" dirty="0"/>
              <a:t>Des causes endogènes : les agriculteurs, travailleurs en « bonne santé »</a:t>
            </a:r>
          </a:p>
          <a:p>
            <a:pPr lvl="1"/>
            <a:r>
              <a:rPr lang="fr-FR" dirty="0"/>
              <a:t>Des causes exogènes : pourquoi enquêter sur des produits dont l’usage est « contrôlé »?</a:t>
            </a:r>
          </a:p>
          <a:p>
            <a:r>
              <a:rPr lang="fr-FR" dirty="0"/>
              <a:t>La production de données convergentes</a:t>
            </a:r>
          </a:p>
          <a:p>
            <a:r>
              <a:rPr lang="fr-FR" dirty="0"/>
              <a:t>L’exposition professionnelle aux pesticides, un facteur de risque</a:t>
            </a:r>
          </a:p>
          <a:p>
            <a:pPr lvl="1"/>
            <a:r>
              <a:rPr lang="fr-FR" dirty="0">
                <a:solidFill>
                  <a:srgbClr val="FF0000"/>
                </a:solidFill>
              </a:rPr>
              <a:t>Maladie de Parkinson</a:t>
            </a:r>
          </a:p>
          <a:p>
            <a:pPr lvl="1"/>
            <a:r>
              <a:rPr lang="fr-FR" dirty="0">
                <a:solidFill>
                  <a:srgbClr val="FF0000"/>
                </a:solidFill>
              </a:rPr>
              <a:t>Hémopathies malignes</a:t>
            </a:r>
          </a:p>
          <a:p>
            <a:pPr lvl="1"/>
            <a:r>
              <a:rPr lang="fr-FR" dirty="0">
                <a:solidFill>
                  <a:srgbClr val="FF0000"/>
                </a:solidFill>
              </a:rPr>
              <a:t>Cancer de la prostate</a:t>
            </a:r>
          </a:p>
          <a:p>
            <a:pPr lvl="1"/>
            <a:r>
              <a:rPr lang="fr-FR" dirty="0">
                <a:solidFill>
                  <a:schemeClr val="accent2"/>
                </a:solidFill>
              </a:rPr>
              <a:t>BPCO</a:t>
            </a:r>
          </a:p>
          <a:p>
            <a:pPr lvl="1"/>
            <a:r>
              <a:rPr lang="fr-FR" dirty="0">
                <a:solidFill>
                  <a:schemeClr val="accent2"/>
                </a:solidFill>
              </a:rPr>
              <a:t>Troubles cognitifs</a:t>
            </a:r>
          </a:p>
          <a:p>
            <a:pPr lvl="1"/>
            <a:r>
              <a:rPr lang="fr-FR" dirty="0"/>
              <a:t>…</a:t>
            </a:r>
          </a:p>
          <a:p>
            <a:r>
              <a:rPr lang="fr-FR" dirty="0"/>
              <a:t>Un facteur de risque pour la descendance : hémopathies malignes et tumeurs du système nerveux central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072ED6B-B751-B242-9C78-A16CF49BD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551" y="1690688"/>
            <a:ext cx="1575008" cy="206380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1A196E9-4AA3-C049-90FE-D62C306E4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0551" y="4140200"/>
            <a:ext cx="1575007" cy="25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0120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</TotalTime>
  <Words>765</Words>
  <Application>Microsoft Macintosh PowerPoint</Application>
  <PresentationFormat>Grand écran</PresentationFormat>
  <Paragraphs>83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Thème Office</vt:lpstr>
      <vt:lpstr>De la science à la décision  La traduction des données épidémiologiques dans les politiques de contrôle des pesticides</vt:lpstr>
      <vt:lpstr>Introduction</vt:lpstr>
      <vt:lpstr>Introduction</vt:lpstr>
      <vt:lpstr>Présentation PowerPoint</vt:lpstr>
      <vt:lpstr>Présentation PowerPoint</vt:lpstr>
      <vt:lpstr>Evaluer les risques des pesticides</vt:lpstr>
      <vt:lpstr>Safe use et contrôle de l’accès au marché</vt:lpstr>
      <vt:lpstr>Présentation PowerPoint</vt:lpstr>
      <vt:lpstr>Des trous dans la raquette ?</vt:lpstr>
      <vt:lpstr>Vision microscopique vs vision macroscopique</vt:lpstr>
      <vt:lpstr>L’instrumentalisation des limites de l’épidémiologie</vt:lpstr>
      <vt:lpstr>L’instrumentalisation des limites de l’épidémiologie</vt:lpstr>
      <vt:lpstr>L’instrumentalisation des limites de l’épidémiologie</vt:lpstr>
      <vt:lpstr>Conclusion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la science à la décision  La traduction des données épidémiologiques dans les politiques de contrôle des pesticides</dc:title>
  <dc:creator>Microsoft Office User</dc:creator>
  <cp:lastModifiedBy>Microsoft Office User</cp:lastModifiedBy>
  <cp:revision>18</cp:revision>
  <dcterms:created xsi:type="dcterms:W3CDTF">2021-12-02T16:43:03Z</dcterms:created>
  <dcterms:modified xsi:type="dcterms:W3CDTF">2021-12-03T10:45:04Z</dcterms:modified>
</cp:coreProperties>
</file>