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78" r:id="rId4"/>
    <p:sldId id="257" r:id="rId5"/>
    <p:sldId id="258" r:id="rId6"/>
    <p:sldId id="260" r:id="rId7"/>
    <p:sldId id="261"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lny Fages" initials="VF" lastIdx="1" clrIdx="0">
    <p:extLst>
      <p:ext uri="{19B8F6BF-5375-455C-9EA6-DF929625EA0E}">
        <p15:presenceInfo xmlns:p15="http://schemas.microsoft.com/office/powerpoint/2012/main" userId="0a8d53b239ac75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p:restoredTop sz="94659"/>
  </p:normalViewPr>
  <p:slideViewPr>
    <p:cSldViewPr snapToGrid="0" snapToObjects="1">
      <p:cViewPr varScale="1">
        <p:scale>
          <a:sx n="63" d="100"/>
          <a:sy n="63" d="100"/>
        </p:scale>
        <p:origin x="-304" y="1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53557-12A8-9F48-8D61-39691ACCD66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23A8BD4-ACB1-C048-B917-C5AEB2EB8C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687447E-469C-2645-9863-084F3BB1892C}"/>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5" name="Espace réservé du pied de page 4">
            <a:extLst>
              <a:ext uri="{FF2B5EF4-FFF2-40B4-BE49-F238E27FC236}">
                <a16:creationId xmlns:a16="http://schemas.microsoft.com/office/drawing/2014/main" id="{23C76141-256D-B44A-9AE1-5FE47CA66C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322989-2642-6346-AE30-76BFE3AE9E6E}"/>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234030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AEE7AE-8EA0-0C40-822B-C1B36FFF959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ACBAFF6-54A7-1349-AE35-5029C381C43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B5D7D3-743E-FE49-B526-889C0EB4697E}"/>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5" name="Espace réservé du pied de page 4">
            <a:extLst>
              <a:ext uri="{FF2B5EF4-FFF2-40B4-BE49-F238E27FC236}">
                <a16:creationId xmlns:a16="http://schemas.microsoft.com/office/drawing/2014/main" id="{BEFE49B7-C3C9-6E45-BCBE-432ECDE8E1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985622-8922-B74B-AA8C-4829EE62F7D2}"/>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206769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2D7FE7B-0548-3140-BEE8-41B30C042F6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0416A79-45E9-D74B-839F-6C935AB99F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2A9B77-A571-6442-AF0A-AB37ECCE6134}"/>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5" name="Espace réservé du pied de page 4">
            <a:extLst>
              <a:ext uri="{FF2B5EF4-FFF2-40B4-BE49-F238E27FC236}">
                <a16:creationId xmlns:a16="http://schemas.microsoft.com/office/drawing/2014/main" id="{0282FB7F-E8B9-964A-A8DE-E78415CD92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24DC2E-B709-1D41-A440-D7E54DB900DD}"/>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274390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4503DB-3AE8-1749-B985-A037C4F18C4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AFC92AB-CAA9-0843-87EF-680CB2CF64C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EDD9B9-86E8-474E-B437-65EA8FE3B817}"/>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5" name="Espace réservé du pied de page 4">
            <a:extLst>
              <a:ext uri="{FF2B5EF4-FFF2-40B4-BE49-F238E27FC236}">
                <a16:creationId xmlns:a16="http://schemas.microsoft.com/office/drawing/2014/main" id="{3AB9EDD2-8F24-514D-A547-C6D61D0150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BED36B-0542-A840-AD99-261E2F4B541C}"/>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26380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3F58F9-48E9-574C-A0A5-369B9E909D1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2E73B2-CED0-1B40-9819-E57FF0F5F8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E4D5BA7-05A0-DA46-9639-36A698430C94}"/>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5" name="Espace réservé du pied de page 4">
            <a:extLst>
              <a:ext uri="{FF2B5EF4-FFF2-40B4-BE49-F238E27FC236}">
                <a16:creationId xmlns:a16="http://schemas.microsoft.com/office/drawing/2014/main" id="{B2F43E95-E143-CD4E-B91D-D676155C48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5F6E8E-78C4-7A49-8A2A-F55784A6DA3B}"/>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3937938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19313A-5A31-3A48-A9B1-E8A02198B7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E35FA6D-F209-C447-A030-CD7B9D12AF7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3A3D56E-6D30-B048-B2D6-503BED8527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93F3F88-CFC4-ED4C-ABAC-0D17991F904C}"/>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6" name="Espace réservé du pied de page 5">
            <a:extLst>
              <a:ext uri="{FF2B5EF4-FFF2-40B4-BE49-F238E27FC236}">
                <a16:creationId xmlns:a16="http://schemas.microsoft.com/office/drawing/2014/main" id="{2CE44DBF-DA9A-A640-A620-9BE3A4EA1E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5249AC-4D79-A444-8410-91AB3DC8C1E2}"/>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2810246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E19D96-DB93-074C-867D-FD05E12EB69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F83FE0F-7D47-BA41-A415-F195E54F3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F41BB2A-13AB-7447-9441-5850F5ECDA1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2A4C3B6-AD22-0448-AD89-0C96E773C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167E535-A2F1-ED49-B9D6-F2FFBE3308D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4BD56D0-A22F-794F-8CAF-41C6B9CDD686}"/>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8" name="Espace réservé du pied de page 7">
            <a:extLst>
              <a:ext uri="{FF2B5EF4-FFF2-40B4-BE49-F238E27FC236}">
                <a16:creationId xmlns:a16="http://schemas.microsoft.com/office/drawing/2014/main" id="{583C65FD-CCD9-ED4E-80FD-C484D66DF8B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28D05A3-B1C1-164D-975E-103CFDFA3345}"/>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349299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6A3E77-6178-6D4B-8DD3-46E6F12D929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346F6AC-C5AE-B245-AB78-67E43D05D347}"/>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4" name="Espace réservé du pied de page 3">
            <a:extLst>
              <a:ext uri="{FF2B5EF4-FFF2-40B4-BE49-F238E27FC236}">
                <a16:creationId xmlns:a16="http://schemas.microsoft.com/office/drawing/2014/main" id="{CC563AA4-F77E-8949-A161-A191B6E0A58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9566B0-CC69-8F4E-8BFE-B2A6022615F1}"/>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137898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B544F86-F308-E646-B6C2-9F1F6ABD1141}"/>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3" name="Espace réservé du pied de page 2">
            <a:extLst>
              <a:ext uri="{FF2B5EF4-FFF2-40B4-BE49-F238E27FC236}">
                <a16:creationId xmlns:a16="http://schemas.microsoft.com/office/drawing/2014/main" id="{20FAA1E0-36A1-2941-89A7-8EB928732DF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6A6D5C9-995E-3642-BD97-468410DA382F}"/>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2461511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986B17-2D3C-CB4E-A39E-B8FBE1DF85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C1628B-C381-C04D-B6AE-72F1C6F42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F2B1700-790A-4941-952A-466EC90F1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3F81F1B-AFCE-8442-96D2-7D2CD62637A8}"/>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6" name="Espace réservé du pied de page 5">
            <a:extLst>
              <a:ext uri="{FF2B5EF4-FFF2-40B4-BE49-F238E27FC236}">
                <a16:creationId xmlns:a16="http://schemas.microsoft.com/office/drawing/2014/main" id="{5B11F143-DEEA-A348-96BB-1EEFC36F88C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E5D5C86-FCCA-A647-9C2D-A50B066C939E}"/>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399529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5EE34A-3461-4A41-9F1F-D4C236329ED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F2718E2-4C5A-0042-AF04-DD978AC056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07E5980-ADD9-F942-B25C-BED5C2C08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DF9E47B-5E04-A14D-85AF-03B53C4A3AF8}"/>
              </a:ext>
            </a:extLst>
          </p:cNvPr>
          <p:cNvSpPr>
            <a:spLocks noGrp="1"/>
          </p:cNvSpPr>
          <p:nvPr>
            <p:ph type="dt" sz="half" idx="10"/>
          </p:nvPr>
        </p:nvSpPr>
        <p:spPr/>
        <p:txBody>
          <a:bodyPr/>
          <a:lstStyle/>
          <a:p>
            <a:fld id="{AA34A951-999F-DA49-9D6F-CED4F8A5AC80}" type="datetimeFigureOut">
              <a:rPr lang="fr-FR" smtClean="0"/>
              <a:t>01/12/2021</a:t>
            </a:fld>
            <a:endParaRPr lang="fr-FR"/>
          </a:p>
        </p:txBody>
      </p:sp>
      <p:sp>
        <p:nvSpPr>
          <p:cNvPr id="6" name="Espace réservé du pied de page 5">
            <a:extLst>
              <a:ext uri="{FF2B5EF4-FFF2-40B4-BE49-F238E27FC236}">
                <a16:creationId xmlns:a16="http://schemas.microsoft.com/office/drawing/2014/main" id="{A4808B35-CC09-CC41-AC2F-78FFAB30F92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0F54806-150A-794A-8D33-954C48C107EC}"/>
              </a:ext>
            </a:extLst>
          </p:cNvPr>
          <p:cNvSpPr>
            <a:spLocks noGrp="1"/>
          </p:cNvSpPr>
          <p:nvPr>
            <p:ph type="sldNum" sz="quarter" idx="12"/>
          </p:nvPr>
        </p:nvSpPr>
        <p:spPr/>
        <p:txBody>
          <a:bodyPr/>
          <a:lstStyle/>
          <a:p>
            <a:fld id="{012CD6F6-BC32-B842-ADB8-56701FB7A333}" type="slidenum">
              <a:rPr lang="fr-FR" smtClean="0"/>
              <a:t>‹N°›</a:t>
            </a:fld>
            <a:endParaRPr lang="fr-FR"/>
          </a:p>
        </p:txBody>
      </p:sp>
    </p:spTree>
    <p:extLst>
      <p:ext uri="{BB962C8B-B14F-4D97-AF65-F5344CB8AC3E}">
        <p14:creationId xmlns:p14="http://schemas.microsoft.com/office/powerpoint/2010/main" val="196628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54EB77-06A2-1649-902F-204B17912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C9C7479-B2C4-7A48-A55A-8AB0DDF55F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189198-1F31-7943-8BD6-05FBE5C4C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4A951-999F-DA49-9D6F-CED4F8A5AC80}" type="datetimeFigureOut">
              <a:rPr lang="fr-FR" smtClean="0"/>
              <a:t>01/12/2021</a:t>
            </a:fld>
            <a:endParaRPr lang="fr-FR"/>
          </a:p>
        </p:txBody>
      </p:sp>
      <p:sp>
        <p:nvSpPr>
          <p:cNvPr id="5" name="Espace réservé du pied de page 4">
            <a:extLst>
              <a:ext uri="{FF2B5EF4-FFF2-40B4-BE49-F238E27FC236}">
                <a16:creationId xmlns:a16="http://schemas.microsoft.com/office/drawing/2014/main" id="{8C709645-90CB-684F-BE98-EE2FAAEE2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BE67132-AF66-914E-A123-65C7DB79B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CD6F6-BC32-B842-ADB8-56701FB7A333}" type="slidenum">
              <a:rPr lang="fr-FR" smtClean="0"/>
              <a:t>‹N°›</a:t>
            </a:fld>
            <a:endParaRPr lang="fr-FR"/>
          </a:p>
        </p:txBody>
      </p:sp>
    </p:spTree>
    <p:extLst>
      <p:ext uri="{BB962C8B-B14F-4D97-AF65-F5344CB8AC3E}">
        <p14:creationId xmlns:p14="http://schemas.microsoft.com/office/powerpoint/2010/main" val="4074016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google.com/url?sa=i&amp;url=https%3A%2F%2Fcovid3d.org%2Fingenieur&amp;psig=AOvVaw1-nE0sov769pIx22_vRZQN&amp;ust=1638465930321000&amp;source=images&amp;cd=vfe&amp;ved=0CAsQjRxqFwoTCIjFlLCPw_QCFQAAAAAdAAAAABAJ" TargetMode="External"/><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5C13F-AA0C-4B4E-B004-6A1C502800BB}"/>
              </a:ext>
            </a:extLst>
          </p:cNvPr>
          <p:cNvSpPr>
            <a:spLocks noGrp="1"/>
          </p:cNvSpPr>
          <p:nvPr>
            <p:ph type="ctrTitle"/>
          </p:nvPr>
        </p:nvSpPr>
        <p:spPr/>
        <p:txBody>
          <a:bodyPr>
            <a:normAutofit/>
          </a:bodyPr>
          <a:lstStyle/>
          <a:p>
            <a:r>
              <a:rPr lang="fr-FR" sz="4000" b="1" dirty="0">
                <a:latin typeface="Garamond" panose="02020404030301010803" pitchFamily="18" charset="0"/>
                <a:cs typeface="Didot" panose="02000503000000020003" pitchFamily="2" charset="-79"/>
              </a:rPr>
              <a:t>Participer à la science : données et production de connaissances du XVII</a:t>
            </a:r>
            <a:r>
              <a:rPr lang="fr-FR" sz="4000" b="1" baseline="30000" dirty="0">
                <a:latin typeface="Garamond" panose="02020404030301010803" pitchFamily="18" charset="0"/>
                <a:cs typeface="Didot" panose="02000503000000020003" pitchFamily="2" charset="-79"/>
              </a:rPr>
              <a:t>e</a:t>
            </a:r>
            <a:r>
              <a:rPr lang="fr-FR" sz="4000" b="1" dirty="0">
                <a:latin typeface="Garamond" panose="02020404030301010803" pitchFamily="18" charset="0"/>
                <a:cs typeface="Didot" panose="02000503000000020003" pitchFamily="2" charset="-79"/>
              </a:rPr>
              <a:t> siècle à nos jours</a:t>
            </a:r>
            <a:endParaRPr lang="fr-FR" sz="4000" dirty="0">
              <a:latin typeface="Garamond" panose="02020404030301010803" pitchFamily="18" charset="0"/>
              <a:cs typeface="Didot" panose="02000503000000020003" pitchFamily="2" charset="-79"/>
            </a:endParaRPr>
          </a:p>
        </p:txBody>
      </p:sp>
      <p:sp>
        <p:nvSpPr>
          <p:cNvPr id="3" name="Sous-titre 2">
            <a:extLst>
              <a:ext uri="{FF2B5EF4-FFF2-40B4-BE49-F238E27FC236}">
                <a16:creationId xmlns:a16="http://schemas.microsoft.com/office/drawing/2014/main" id="{A3C07098-91E7-DD47-B19D-C4562E67E936}"/>
              </a:ext>
            </a:extLst>
          </p:cNvPr>
          <p:cNvSpPr>
            <a:spLocks noGrp="1"/>
          </p:cNvSpPr>
          <p:nvPr>
            <p:ph type="subTitle" idx="1"/>
          </p:nvPr>
        </p:nvSpPr>
        <p:spPr>
          <a:xfrm>
            <a:off x="1524000" y="3870978"/>
            <a:ext cx="9144000" cy="1655762"/>
          </a:xfrm>
        </p:spPr>
        <p:txBody>
          <a:bodyPr>
            <a:normAutofit fontScale="77500" lnSpcReduction="20000"/>
          </a:bodyPr>
          <a:lstStyle/>
          <a:p>
            <a:r>
              <a:rPr lang="fr-FR" dirty="0">
                <a:latin typeface="Garamond" panose="02020404030301010803" pitchFamily="18" charset="0"/>
              </a:rPr>
              <a:t>Workshop TRANS’INNOV</a:t>
            </a:r>
          </a:p>
          <a:p>
            <a:r>
              <a:rPr lang="fr-FR" dirty="0">
                <a:latin typeface="Garamond" panose="02020404030301010803" pitchFamily="18" charset="0"/>
              </a:rPr>
              <a:t>Santé Globale et Innovations </a:t>
            </a:r>
          </a:p>
          <a:p>
            <a:r>
              <a:rPr lang="fr-FR" dirty="0">
                <a:latin typeface="Garamond" panose="02020404030301010803" pitchFamily="18" charset="0"/>
              </a:rPr>
              <a:t>INRAE, 3 décembre 2021</a:t>
            </a:r>
          </a:p>
          <a:p>
            <a:endParaRPr lang="fr-FR" dirty="0">
              <a:latin typeface="Garamond" panose="02020404030301010803" pitchFamily="18" charset="0"/>
            </a:endParaRPr>
          </a:p>
          <a:p>
            <a:r>
              <a:rPr lang="fr-FR" dirty="0" err="1">
                <a:latin typeface="Garamond" panose="02020404030301010803" pitchFamily="18" charset="0"/>
              </a:rPr>
              <a:t>Volny</a:t>
            </a:r>
            <a:r>
              <a:rPr lang="fr-FR" dirty="0">
                <a:latin typeface="Garamond" panose="02020404030301010803" pitchFamily="18" charset="0"/>
              </a:rPr>
              <a:t> </a:t>
            </a:r>
            <a:r>
              <a:rPr lang="fr-FR" dirty="0" err="1">
                <a:latin typeface="Garamond" panose="02020404030301010803" pitchFamily="18" charset="0"/>
              </a:rPr>
              <a:t>Fages</a:t>
            </a:r>
            <a:r>
              <a:rPr lang="fr-FR" dirty="0">
                <a:latin typeface="Garamond" panose="02020404030301010803" pitchFamily="18" charset="0"/>
              </a:rPr>
              <a:t> (ENS Paris-Saclay)</a:t>
            </a:r>
          </a:p>
        </p:txBody>
      </p:sp>
    </p:spTree>
    <p:extLst>
      <p:ext uri="{BB962C8B-B14F-4D97-AF65-F5344CB8AC3E}">
        <p14:creationId xmlns:p14="http://schemas.microsoft.com/office/powerpoint/2010/main" val="224341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24256-5FFE-534B-B2CD-2B6871087957}"/>
              </a:ext>
            </a:extLst>
          </p:cNvPr>
          <p:cNvSpPr>
            <a:spLocks noGrp="1"/>
          </p:cNvSpPr>
          <p:nvPr>
            <p:ph type="title"/>
          </p:nvPr>
        </p:nvSpPr>
        <p:spPr/>
        <p:txBody>
          <a:bodyPr>
            <a:normAutofit/>
          </a:bodyPr>
          <a:lstStyle/>
          <a:p>
            <a:r>
              <a:rPr lang="fr-FR" sz="3600" b="1" dirty="0">
                <a:latin typeface="Garamond" panose="02020404030301010803" pitchFamily="18" charset="0"/>
              </a:rPr>
              <a:t>Plan de la présentation</a:t>
            </a:r>
          </a:p>
        </p:txBody>
      </p:sp>
      <p:sp>
        <p:nvSpPr>
          <p:cNvPr id="3" name="Espace réservé du contenu 2">
            <a:extLst>
              <a:ext uri="{FF2B5EF4-FFF2-40B4-BE49-F238E27FC236}">
                <a16:creationId xmlns:a16="http://schemas.microsoft.com/office/drawing/2014/main" id="{FD9AD028-84D1-C54E-9B4E-688A3775FEF1}"/>
              </a:ext>
            </a:extLst>
          </p:cNvPr>
          <p:cNvSpPr>
            <a:spLocks noGrp="1"/>
          </p:cNvSpPr>
          <p:nvPr>
            <p:ph idx="1"/>
          </p:nvPr>
        </p:nvSpPr>
        <p:spPr>
          <a:xfrm>
            <a:off x="838199" y="2262354"/>
            <a:ext cx="5644487" cy="4351338"/>
          </a:xfrm>
        </p:spPr>
        <p:txBody>
          <a:bodyPr/>
          <a:lstStyle/>
          <a:p>
            <a:pPr marL="0" indent="0">
              <a:buNone/>
            </a:pPr>
            <a:r>
              <a:rPr lang="fr-FR" b="1" dirty="0">
                <a:latin typeface="Garamond" panose="02020404030301010803" pitchFamily="18" charset="0"/>
              </a:rPr>
              <a:t>1. Du XIX</a:t>
            </a:r>
            <a:r>
              <a:rPr lang="fr-FR" b="1" baseline="30000" dirty="0">
                <a:latin typeface="Garamond" panose="02020404030301010803" pitchFamily="18" charset="0"/>
              </a:rPr>
              <a:t>e</a:t>
            </a:r>
            <a:r>
              <a:rPr lang="fr-FR" b="1" dirty="0">
                <a:latin typeface="Garamond" panose="02020404030301010803" pitchFamily="18" charset="0"/>
              </a:rPr>
              <a:t> siècle jusqu’à la seconde guerre mondiale </a:t>
            </a:r>
            <a:r>
              <a:rPr lang="fr-FR" dirty="0">
                <a:latin typeface="Garamond" panose="02020404030301010803" pitchFamily="18" charset="0"/>
              </a:rPr>
              <a:t>: le goût pour la science face à la professionnalisation </a:t>
            </a:r>
          </a:p>
          <a:p>
            <a:pPr marL="457200" lvl="1" indent="0">
              <a:buNone/>
            </a:pPr>
            <a:endParaRPr lang="fr-FR" dirty="0">
              <a:latin typeface="Garamond" panose="02020404030301010803" pitchFamily="18" charset="0"/>
            </a:endParaRPr>
          </a:p>
          <a:p>
            <a:pPr marL="0" indent="0">
              <a:buNone/>
            </a:pPr>
            <a:r>
              <a:rPr lang="fr-FR" b="1" dirty="0">
                <a:latin typeface="Garamond" panose="02020404030301010803" pitchFamily="18" charset="0"/>
              </a:rPr>
              <a:t>2. L’après 1945 </a:t>
            </a:r>
            <a:r>
              <a:rPr lang="fr-FR" dirty="0">
                <a:latin typeface="Garamond" panose="02020404030301010803" pitchFamily="18" charset="0"/>
              </a:rPr>
              <a:t>: entre assignation des rôles, contestations, et contournements </a:t>
            </a:r>
          </a:p>
        </p:txBody>
      </p:sp>
    </p:spTree>
    <p:extLst>
      <p:ext uri="{BB962C8B-B14F-4D97-AF65-F5344CB8AC3E}">
        <p14:creationId xmlns:p14="http://schemas.microsoft.com/office/powerpoint/2010/main" val="134590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14AB9AE-B4F0-0D48-8350-A3BEE97847AD}"/>
              </a:ext>
            </a:extLst>
          </p:cNvPr>
          <p:cNvPicPr>
            <a:picLocks noChangeAspect="1"/>
          </p:cNvPicPr>
          <p:nvPr/>
        </p:nvPicPr>
        <p:blipFill>
          <a:blip r:embed="rId2"/>
          <a:stretch>
            <a:fillRect/>
          </a:stretch>
        </p:blipFill>
        <p:spPr>
          <a:xfrm>
            <a:off x="3729818" y="1105470"/>
            <a:ext cx="8178421" cy="5452280"/>
          </a:xfrm>
          <a:prstGeom prst="rect">
            <a:avLst/>
          </a:prstGeom>
        </p:spPr>
      </p:pic>
      <p:sp>
        <p:nvSpPr>
          <p:cNvPr id="10" name="ZoneTexte 9">
            <a:extLst>
              <a:ext uri="{FF2B5EF4-FFF2-40B4-BE49-F238E27FC236}">
                <a16:creationId xmlns:a16="http://schemas.microsoft.com/office/drawing/2014/main" id="{9FAC4296-2108-894B-A33E-E5CB1300277F}"/>
              </a:ext>
            </a:extLst>
          </p:cNvPr>
          <p:cNvSpPr txBox="1"/>
          <p:nvPr/>
        </p:nvSpPr>
        <p:spPr>
          <a:xfrm>
            <a:off x="379294" y="300251"/>
            <a:ext cx="6826723" cy="461665"/>
          </a:xfrm>
          <a:prstGeom prst="rect">
            <a:avLst/>
          </a:prstGeom>
          <a:noFill/>
        </p:spPr>
        <p:txBody>
          <a:bodyPr wrap="square" rtlCol="0">
            <a:spAutoFit/>
          </a:bodyPr>
          <a:lstStyle/>
          <a:p>
            <a:r>
              <a:rPr lang="fr-FR" sz="2400" dirty="0">
                <a:latin typeface="Garamond" panose="02020404030301010803" pitchFamily="18" charset="0"/>
              </a:rPr>
              <a:t>Les nouvelles « civilités savantes » des Académies</a:t>
            </a:r>
          </a:p>
        </p:txBody>
      </p:sp>
      <p:sp>
        <p:nvSpPr>
          <p:cNvPr id="12" name="ZoneTexte 11">
            <a:extLst>
              <a:ext uri="{FF2B5EF4-FFF2-40B4-BE49-F238E27FC236}">
                <a16:creationId xmlns:a16="http://schemas.microsoft.com/office/drawing/2014/main" id="{BF43E40D-1499-1846-8A29-D8FD6E99CD65}"/>
              </a:ext>
            </a:extLst>
          </p:cNvPr>
          <p:cNvSpPr txBox="1"/>
          <p:nvPr/>
        </p:nvSpPr>
        <p:spPr>
          <a:xfrm>
            <a:off x="1201003" y="6318212"/>
            <a:ext cx="2788122" cy="307777"/>
          </a:xfrm>
          <a:prstGeom prst="rect">
            <a:avLst/>
          </a:prstGeom>
          <a:noFill/>
        </p:spPr>
        <p:txBody>
          <a:bodyPr wrap="square" rtlCol="0">
            <a:spAutoFit/>
          </a:bodyPr>
          <a:lstStyle/>
          <a:p>
            <a:r>
              <a:rPr lang="fr-FR" sz="1400" dirty="0">
                <a:latin typeface="Garamond" panose="02020404030301010803" pitchFamily="18" charset="0"/>
              </a:rPr>
              <a:t>La Royal Society, gravure de 1862</a:t>
            </a:r>
          </a:p>
        </p:txBody>
      </p:sp>
    </p:spTree>
    <p:extLst>
      <p:ext uri="{BB962C8B-B14F-4D97-AF65-F5344CB8AC3E}">
        <p14:creationId xmlns:p14="http://schemas.microsoft.com/office/powerpoint/2010/main" val="420214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6FF2B7-C0CC-3848-97FF-F1ECE3AB313B}"/>
              </a:ext>
            </a:extLst>
          </p:cNvPr>
          <p:cNvSpPr>
            <a:spLocks noGrp="1"/>
          </p:cNvSpPr>
          <p:nvPr>
            <p:ph idx="1"/>
          </p:nvPr>
        </p:nvSpPr>
        <p:spPr>
          <a:xfrm>
            <a:off x="515811" y="2086272"/>
            <a:ext cx="5407318" cy="4351338"/>
          </a:xfrm>
        </p:spPr>
        <p:txBody>
          <a:bodyPr>
            <a:normAutofit/>
          </a:bodyPr>
          <a:lstStyle/>
          <a:p>
            <a:pPr algn="just">
              <a:lnSpc>
                <a:spcPct val="100000"/>
              </a:lnSpc>
              <a:spcBef>
                <a:spcPts val="2200"/>
              </a:spcBef>
            </a:pPr>
            <a:r>
              <a:rPr lang="fr-FR" sz="2400" dirty="0">
                <a:latin typeface="Garamond" panose="02020404030301010803" pitchFamily="18" charset="0"/>
              </a:rPr>
              <a:t>Une professionnalisation progressive des sciences</a:t>
            </a:r>
          </a:p>
          <a:p>
            <a:pPr algn="just">
              <a:lnSpc>
                <a:spcPct val="100000"/>
              </a:lnSpc>
              <a:spcBef>
                <a:spcPts val="2200"/>
              </a:spcBef>
            </a:pPr>
            <a:r>
              <a:rPr lang="fr-FR" sz="2400" dirty="0">
                <a:latin typeface="Garamond" panose="02020404030301010803" pitchFamily="18" charset="0"/>
              </a:rPr>
              <a:t>Une séparation des rôles entre amateurs et professionnels </a:t>
            </a:r>
            <a:endParaRPr lang="fr-FR" sz="2000" dirty="0">
              <a:latin typeface="Garamond" panose="02020404030301010803" pitchFamily="18" charset="0"/>
            </a:endParaRPr>
          </a:p>
          <a:p>
            <a:pPr algn="just">
              <a:lnSpc>
                <a:spcPct val="100000"/>
              </a:lnSpc>
              <a:spcBef>
                <a:spcPts val="2200"/>
              </a:spcBef>
            </a:pPr>
            <a:r>
              <a:rPr lang="fr-FR" sz="2400" dirty="0">
                <a:latin typeface="Garamond" panose="02020404030301010803" pitchFamily="18" charset="0"/>
              </a:rPr>
              <a:t>Des résistances à cette séparation des rôles </a:t>
            </a:r>
          </a:p>
          <a:p>
            <a:pPr algn="just">
              <a:lnSpc>
                <a:spcPct val="100000"/>
              </a:lnSpc>
              <a:spcBef>
                <a:spcPts val="2200"/>
              </a:spcBef>
            </a:pPr>
            <a:r>
              <a:rPr lang="fr-FR" sz="2400" dirty="0">
                <a:latin typeface="Garamond" panose="02020404030301010803" pitchFamily="18" charset="0"/>
              </a:rPr>
              <a:t>Mais une séparation des rôles ne cessant de s’affirmer jusqu’à la fin XXe siècle</a:t>
            </a:r>
          </a:p>
        </p:txBody>
      </p:sp>
      <p:sp>
        <p:nvSpPr>
          <p:cNvPr id="4" name="Espace réservé du contenu 2">
            <a:extLst>
              <a:ext uri="{FF2B5EF4-FFF2-40B4-BE49-F238E27FC236}">
                <a16:creationId xmlns:a16="http://schemas.microsoft.com/office/drawing/2014/main" id="{DBCA6B5B-A5E8-6D45-80BA-22674FE7E76F}"/>
              </a:ext>
            </a:extLst>
          </p:cNvPr>
          <p:cNvSpPr txBox="1">
            <a:spLocks/>
          </p:cNvSpPr>
          <p:nvPr/>
        </p:nvSpPr>
        <p:spPr>
          <a:xfrm>
            <a:off x="534007" y="420390"/>
            <a:ext cx="11186888" cy="87209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b="1" dirty="0">
                <a:latin typeface="Garamond" panose="02020404030301010803" pitchFamily="18" charset="0"/>
              </a:rPr>
              <a:t>Le XIXe jusqu’à la seconde guerre mondiale : le goût pour la science face à la professionnalisation </a:t>
            </a:r>
          </a:p>
        </p:txBody>
      </p:sp>
      <p:pic>
        <p:nvPicPr>
          <p:cNvPr id="6" name="Image 5">
            <a:extLst>
              <a:ext uri="{FF2B5EF4-FFF2-40B4-BE49-F238E27FC236}">
                <a16:creationId xmlns:a16="http://schemas.microsoft.com/office/drawing/2014/main" id="{7775C6DB-492D-BA4C-87C0-5EA176EBFFD2}"/>
              </a:ext>
            </a:extLst>
          </p:cNvPr>
          <p:cNvPicPr>
            <a:picLocks noChangeAspect="1"/>
          </p:cNvPicPr>
          <p:nvPr/>
        </p:nvPicPr>
        <p:blipFill>
          <a:blip r:embed="rId2"/>
          <a:stretch>
            <a:fillRect/>
          </a:stretch>
        </p:blipFill>
        <p:spPr>
          <a:xfrm>
            <a:off x="6106313" y="1812260"/>
            <a:ext cx="5923127" cy="4354860"/>
          </a:xfrm>
          <a:prstGeom prst="rect">
            <a:avLst/>
          </a:prstGeom>
        </p:spPr>
      </p:pic>
      <p:sp>
        <p:nvSpPr>
          <p:cNvPr id="7" name="ZoneTexte 6">
            <a:extLst>
              <a:ext uri="{FF2B5EF4-FFF2-40B4-BE49-F238E27FC236}">
                <a16:creationId xmlns:a16="http://schemas.microsoft.com/office/drawing/2014/main" id="{6A5C9A5C-50C8-4D47-AA9D-29E333F83E2F}"/>
              </a:ext>
            </a:extLst>
          </p:cNvPr>
          <p:cNvSpPr txBox="1"/>
          <p:nvPr/>
        </p:nvSpPr>
        <p:spPr>
          <a:xfrm>
            <a:off x="8576489" y="6165363"/>
            <a:ext cx="4998720" cy="307777"/>
          </a:xfrm>
          <a:prstGeom prst="rect">
            <a:avLst/>
          </a:prstGeom>
          <a:noFill/>
        </p:spPr>
        <p:txBody>
          <a:bodyPr wrap="square" rtlCol="0">
            <a:spAutoFit/>
          </a:bodyPr>
          <a:lstStyle/>
          <a:p>
            <a:r>
              <a:rPr lang="fr-FR" sz="1400" dirty="0">
                <a:latin typeface="Garamond" panose="02020404030301010803" pitchFamily="18" charset="0"/>
              </a:rPr>
              <a:t>Les « dames du ciel », Observatoire de Toulouse</a:t>
            </a:r>
          </a:p>
        </p:txBody>
      </p:sp>
      <p:pic>
        <p:nvPicPr>
          <p:cNvPr id="9" name="Image 8">
            <a:extLst>
              <a:ext uri="{FF2B5EF4-FFF2-40B4-BE49-F238E27FC236}">
                <a16:creationId xmlns:a16="http://schemas.microsoft.com/office/drawing/2014/main" id="{8FCBAF5C-32C4-C34B-83B7-4130F1B7F849}"/>
              </a:ext>
            </a:extLst>
          </p:cNvPr>
          <p:cNvPicPr>
            <a:picLocks noChangeAspect="1"/>
          </p:cNvPicPr>
          <p:nvPr/>
        </p:nvPicPr>
        <p:blipFill>
          <a:blip r:embed="rId3"/>
          <a:stretch>
            <a:fillRect/>
          </a:stretch>
        </p:blipFill>
        <p:spPr>
          <a:xfrm>
            <a:off x="7960627" y="963518"/>
            <a:ext cx="3760268" cy="5409302"/>
          </a:xfrm>
          <a:prstGeom prst="rect">
            <a:avLst/>
          </a:prstGeom>
        </p:spPr>
      </p:pic>
      <p:sp>
        <p:nvSpPr>
          <p:cNvPr id="10" name="ZoneTexte 9">
            <a:extLst>
              <a:ext uri="{FF2B5EF4-FFF2-40B4-BE49-F238E27FC236}">
                <a16:creationId xmlns:a16="http://schemas.microsoft.com/office/drawing/2014/main" id="{E1A0E7AD-27EE-4647-9038-3F41D1E9F646}"/>
              </a:ext>
            </a:extLst>
          </p:cNvPr>
          <p:cNvSpPr txBox="1"/>
          <p:nvPr/>
        </p:nvSpPr>
        <p:spPr>
          <a:xfrm>
            <a:off x="5750560" y="6369372"/>
            <a:ext cx="6071935" cy="292388"/>
          </a:xfrm>
          <a:prstGeom prst="rect">
            <a:avLst/>
          </a:prstGeom>
          <a:noFill/>
        </p:spPr>
        <p:txBody>
          <a:bodyPr wrap="square" rtlCol="0">
            <a:spAutoFit/>
          </a:bodyPr>
          <a:lstStyle/>
          <a:p>
            <a:pPr algn="r"/>
            <a:r>
              <a:rPr lang="fr-FR" sz="1300" dirty="0">
                <a:latin typeface="Garamond" panose="02020404030301010803" pitchFamily="18" charset="0"/>
              </a:rPr>
              <a:t>Camille Flammarion à sa lunette de 4m à l’Observatoire de </a:t>
            </a:r>
            <a:r>
              <a:rPr lang="fr-FR" sz="1300" dirty="0" err="1">
                <a:latin typeface="Garamond" panose="02020404030301010803" pitchFamily="18" charset="0"/>
              </a:rPr>
              <a:t>Juvisy</a:t>
            </a:r>
            <a:r>
              <a:rPr lang="fr-FR" sz="1300" dirty="0">
                <a:latin typeface="Garamond" panose="02020404030301010803" pitchFamily="18" charset="0"/>
              </a:rPr>
              <a:t>, autour de 1900</a:t>
            </a:r>
          </a:p>
        </p:txBody>
      </p:sp>
    </p:spTree>
    <p:extLst>
      <p:ext uri="{BB962C8B-B14F-4D97-AF65-F5344CB8AC3E}">
        <p14:creationId xmlns:p14="http://schemas.microsoft.com/office/powerpoint/2010/main" val="344239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0909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09090"/>
                                      </p:to>
                                    </p:animClr>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09090"/>
                                      </p:to>
                                    </p:animClr>
                                  </p:sub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26A5ACE-CF5E-014B-B2C7-9985413E7BA9}"/>
              </a:ext>
            </a:extLst>
          </p:cNvPr>
          <p:cNvSpPr>
            <a:spLocks noGrp="1"/>
          </p:cNvSpPr>
          <p:nvPr>
            <p:ph idx="1"/>
          </p:nvPr>
        </p:nvSpPr>
        <p:spPr>
          <a:xfrm>
            <a:off x="488445" y="1018394"/>
            <a:ext cx="7987687" cy="2410606"/>
          </a:xfrm>
        </p:spPr>
        <p:txBody>
          <a:bodyPr>
            <a:normAutofit/>
          </a:bodyPr>
          <a:lstStyle/>
          <a:p>
            <a:pPr marL="0" indent="0" algn="just">
              <a:lnSpc>
                <a:spcPct val="100000"/>
              </a:lnSpc>
              <a:spcBef>
                <a:spcPts val="2200"/>
              </a:spcBef>
              <a:buNone/>
            </a:pPr>
            <a:r>
              <a:rPr lang="fr-FR" sz="2100" dirty="0">
                <a:latin typeface="Garamond" panose="02020404030301010803" pitchFamily="18" charset="0"/>
              </a:rPr>
              <a:t>« Mais le point capital à retenir c’est que les recherches sur les variables ont une telle extension, exigent un matériel d’observations si considérable, que les professionnels seraient complètement débordés et hors d’état d’assurer le travail indispensable et urgent s’ils n’étaient secondés par un très grand nombre d’amateurs : ainsi, </a:t>
            </a:r>
            <a:r>
              <a:rPr lang="fr-FR" sz="2100" u="sng" dirty="0">
                <a:latin typeface="Garamond" panose="02020404030301010803" pitchFamily="18" charset="0"/>
              </a:rPr>
              <a:t>les astronomes d’Observatoires ne sont plus que les cadres d’une armée d’observateurs, et le rôle des Associations d’amateurs passe au premier plan</a:t>
            </a:r>
            <a:r>
              <a:rPr lang="fr-FR" sz="2100" dirty="0">
                <a:latin typeface="Garamond" panose="02020404030301010803" pitchFamily="18" charset="0"/>
              </a:rPr>
              <a:t>. » (Mascart 1926)</a:t>
            </a:r>
          </a:p>
          <a:p>
            <a:pPr marL="0" indent="0" algn="just">
              <a:lnSpc>
                <a:spcPct val="100000"/>
              </a:lnSpc>
              <a:spcBef>
                <a:spcPts val="2200"/>
              </a:spcBef>
              <a:buNone/>
            </a:pPr>
            <a:endParaRPr lang="fr-FR" sz="2100" dirty="0">
              <a:latin typeface="Garamond" panose="02020404030301010803" pitchFamily="18" charset="0"/>
            </a:endParaRPr>
          </a:p>
        </p:txBody>
      </p:sp>
      <p:sp>
        <p:nvSpPr>
          <p:cNvPr id="5" name="Espace réservé du contenu 2">
            <a:extLst>
              <a:ext uri="{FF2B5EF4-FFF2-40B4-BE49-F238E27FC236}">
                <a16:creationId xmlns:a16="http://schemas.microsoft.com/office/drawing/2014/main" id="{20E5C272-B049-6F4A-A78E-73609625E63A}"/>
              </a:ext>
            </a:extLst>
          </p:cNvPr>
          <p:cNvSpPr txBox="1">
            <a:spLocks/>
          </p:cNvSpPr>
          <p:nvPr/>
        </p:nvSpPr>
        <p:spPr>
          <a:xfrm>
            <a:off x="329291" y="374896"/>
            <a:ext cx="11186888" cy="87209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b="1" dirty="0">
                <a:latin typeface="Garamond" panose="02020404030301010803" pitchFamily="18" charset="0"/>
              </a:rPr>
              <a:t>Exemple : Jean Mascart et l’Association française des observateurs d’étoiles variables</a:t>
            </a:r>
          </a:p>
        </p:txBody>
      </p:sp>
      <p:sp>
        <p:nvSpPr>
          <p:cNvPr id="6" name="Espace réservé du contenu 2">
            <a:extLst>
              <a:ext uri="{FF2B5EF4-FFF2-40B4-BE49-F238E27FC236}">
                <a16:creationId xmlns:a16="http://schemas.microsoft.com/office/drawing/2014/main" id="{2876DFE2-EAC1-D24C-845D-540B6D7953CA}"/>
              </a:ext>
            </a:extLst>
          </p:cNvPr>
          <p:cNvSpPr txBox="1">
            <a:spLocks/>
          </p:cNvSpPr>
          <p:nvPr/>
        </p:nvSpPr>
        <p:spPr>
          <a:xfrm>
            <a:off x="1013618" y="2388932"/>
            <a:ext cx="7987687" cy="178558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200"/>
              </a:spcBef>
              <a:buNone/>
            </a:pPr>
            <a:r>
              <a:rPr lang="fr-FR" sz="2100" dirty="0">
                <a:latin typeface="Garamond" panose="02020404030301010803" pitchFamily="18" charset="0"/>
              </a:rPr>
              <a:t>« Il y a, du reste, dans l’étude des étoiles variables, </a:t>
            </a:r>
            <a:r>
              <a:rPr lang="fr-FR" sz="2100" u="sng" dirty="0">
                <a:latin typeface="Garamond" panose="02020404030301010803" pitchFamily="18" charset="0"/>
              </a:rPr>
              <a:t>deux parties bien distinctes </a:t>
            </a:r>
            <a:r>
              <a:rPr lang="fr-FR" sz="2100" dirty="0">
                <a:latin typeface="Garamond" panose="02020404030301010803" pitchFamily="18" charset="0"/>
              </a:rPr>
              <a:t>: l’une d’elles ne peut être abordées que par le professionnel, grâce à un outillage toujours plus puissant et plus perfectionné ; mais certaines observations plus simples – et non moins précieuses – peuvent être assurée par des amateurs. » (Mascart 1926)</a:t>
            </a:r>
          </a:p>
        </p:txBody>
      </p:sp>
      <p:sp>
        <p:nvSpPr>
          <p:cNvPr id="7" name="Espace réservé du contenu 2">
            <a:extLst>
              <a:ext uri="{FF2B5EF4-FFF2-40B4-BE49-F238E27FC236}">
                <a16:creationId xmlns:a16="http://schemas.microsoft.com/office/drawing/2014/main" id="{AB5D5662-FB0B-2F4D-B626-D37636843F8C}"/>
              </a:ext>
            </a:extLst>
          </p:cNvPr>
          <p:cNvSpPr txBox="1">
            <a:spLocks/>
          </p:cNvSpPr>
          <p:nvPr/>
        </p:nvSpPr>
        <p:spPr>
          <a:xfrm>
            <a:off x="2021679" y="1776192"/>
            <a:ext cx="9655451" cy="459261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fr-FR" sz="2100" dirty="0">
                <a:latin typeface="Garamond" panose="02020404030301010803" pitchFamily="18" charset="0"/>
              </a:rPr>
              <a:t>« L’avantage essentiel d’une </a:t>
            </a:r>
            <a:r>
              <a:rPr lang="fr-FR" sz="2100" b="1" dirty="0">
                <a:latin typeface="Garamond" panose="02020404030301010803" pitchFamily="18" charset="0"/>
              </a:rPr>
              <a:t>Association</a:t>
            </a:r>
            <a:r>
              <a:rPr lang="fr-FR" sz="2100" dirty="0">
                <a:latin typeface="Garamond" panose="02020404030301010803" pitchFamily="18" charset="0"/>
              </a:rPr>
              <a:t>, c’est que </a:t>
            </a:r>
            <a:r>
              <a:rPr lang="fr-FR" sz="2100" b="1" dirty="0">
                <a:latin typeface="Garamond" panose="02020404030301010803" pitchFamily="18" charset="0"/>
              </a:rPr>
              <a:t>tous</a:t>
            </a:r>
            <a:r>
              <a:rPr lang="fr-FR" sz="2100" dirty="0">
                <a:latin typeface="Garamond" panose="02020404030301010803" pitchFamily="18" charset="0"/>
              </a:rPr>
              <a:t> les concours peuvent être utilisés pour le but final. Chacun travaille selon ses ressources : il suffit de posséder quelques instruments d’optique, même petit, un atlas stellaire rudimentaire ou une première connaissance des constellations ; les observations sont entièrement visuelles et ne nécessitent pas d’instruments auxiliaires coûteux ; </a:t>
            </a:r>
            <a:r>
              <a:rPr lang="fr-FR" sz="2100" u="sng" dirty="0">
                <a:latin typeface="Garamond" panose="02020404030301010803" pitchFamily="18" charset="0"/>
              </a:rPr>
              <a:t>aucune connaissance spéciale n’est nécessaire et la pratique des mesures à effectuer est acquise facilement et rapidement</a:t>
            </a:r>
            <a:r>
              <a:rPr lang="fr-FR" sz="2100" dirty="0">
                <a:latin typeface="Garamond" panose="02020404030301010803" pitchFamily="18" charset="0"/>
              </a:rPr>
              <a:t>. </a:t>
            </a:r>
          </a:p>
          <a:p>
            <a:pPr marL="0" indent="0" algn="just">
              <a:lnSpc>
                <a:spcPct val="100000"/>
              </a:lnSpc>
              <a:spcBef>
                <a:spcPts val="0"/>
              </a:spcBef>
              <a:buNone/>
            </a:pPr>
            <a:r>
              <a:rPr lang="fr-FR" sz="2100" dirty="0">
                <a:latin typeface="Garamond" panose="02020404030301010803" pitchFamily="18" charset="0"/>
              </a:rPr>
              <a:t>Il est très important de noter que ce travail n’entraine </a:t>
            </a:r>
            <a:r>
              <a:rPr lang="fr-FR" sz="2100" b="1" dirty="0">
                <a:latin typeface="Garamond" panose="02020404030301010803" pitchFamily="18" charset="0"/>
              </a:rPr>
              <a:t>aucune</a:t>
            </a:r>
            <a:r>
              <a:rPr lang="fr-FR" sz="2100" dirty="0">
                <a:latin typeface="Garamond" panose="02020404030301010803" pitchFamily="18" charset="0"/>
              </a:rPr>
              <a:t> </a:t>
            </a:r>
            <a:r>
              <a:rPr lang="fr-FR" sz="2100" b="1" dirty="0">
                <a:latin typeface="Garamond" panose="02020404030301010803" pitchFamily="18" charset="0"/>
              </a:rPr>
              <a:t>servitude</a:t>
            </a:r>
            <a:r>
              <a:rPr lang="fr-FR" sz="2100" dirty="0">
                <a:latin typeface="Garamond" panose="02020404030301010803" pitchFamily="18" charset="0"/>
              </a:rPr>
              <a:t> : il peut être effectué quand il convient ; on n’est pas astreint d’observer à jour et heure fixes ; il s’agit plutôt, en un mot, d’une </a:t>
            </a:r>
            <a:r>
              <a:rPr lang="fr-FR" sz="2100" b="1" dirty="0">
                <a:latin typeface="Garamond" panose="02020404030301010803" pitchFamily="18" charset="0"/>
              </a:rPr>
              <a:t>distraction</a:t>
            </a:r>
            <a:r>
              <a:rPr lang="fr-FR" sz="2100" dirty="0">
                <a:latin typeface="Garamond" panose="02020404030301010803" pitchFamily="18" charset="0"/>
              </a:rPr>
              <a:t> </a:t>
            </a:r>
            <a:r>
              <a:rPr lang="fr-FR" sz="2100" b="1" dirty="0">
                <a:latin typeface="Garamond" panose="02020404030301010803" pitchFamily="18" charset="0"/>
              </a:rPr>
              <a:t>organisée</a:t>
            </a:r>
            <a:r>
              <a:rPr lang="fr-FR" sz="2100" dirty="0">
                <a:latin typeface="Garamond" panose="02020404030301010803" pitchFamily="18" charset="0"/>
              </a:rPr>
              <a:t> et non d’une obligation étroite.</a:t>
            </a:r>
          </a:p>
          <a:p>
            <a:pPr marL="0" indent="0" algn="just">
              <a:lnSpc>
                <a:spcPct val="100000"/>
              </a:lnSpc>
              <a:spcBef>
                <a:spcPts val="0"/>
              </a:spcBef>
              <a:buNone/>
            </a:pPr>
            <a:r>
              <a:rPr lang="fr-FR" sz="2100" dirty="0">
                <a:latin typeface="Garamond" panose="02020404030301010803" pitchFamily="18" charset="0"/>
              </a:rPr>
              <a:t>En outre, </a:t>
            </a:r>
            <a:r>
              <a:rPr lang="fr-FR" sz="2100" u="sng" dirty="0">
                <a:latin typeface="Garamond" panose="02020404030301010803" pitchFamily="18" charset="0"/>
              </a:rPr>
              <a:t>l’observation des étoiles variables est le travail le plus fécond qu’un amateur puisse entreprendre</a:t>
            </a:r>
            <a:r>
              <a:rPr lang="fr-FR" sz="2100" dirty="0">
                <a:latin typeface="Garamond" panose="02020404030301010803" pitchFamily="18" charset="0"/>
              </a:rPr>
              <a:t>. On apprécie soi-même les résultats et chaque observation présente une réelle valeur scientifique : c’est là une satisfaction que les amateurs recherchent et trouvent difficilement : </a:t>
            </a:r>
            <a:r>
              <a:rPr lang="fr-FR" sz="2100" u="sng" dirty="0">
                <a:latin typeface="Garamond" panose="02020404030301010803" pitchFamily="18" charset="0"/>
              </a:rPr>
              <a:t>faire quelque chose qui contribue réellement à l’avancement de la Science</a:t>
            </a:r>
            <a:r>
              <a:rPr lang="fr-FR" sz="2100" dirty="0">
                <a:latin typeface="Garamond" panose="02020404030301010803" pitchFamily="18" charset="0"/>
              </a:rPr>
              <a:t>. » (Mascart 1926)</a:t>
            </a:r>
          </a:p>
        </p:txBody>
      </p:sp>
      <p:sp>
        <p:nvSpPr>
          <p:cNvPr id="8" name="Rectangle 7">
            <a:extLst>
              <a:ext uri="{FF2B5EF4-FFF2-40B4-BE49-F238E27FC236}">
                <a16:creationId xmlns:a16="http://schemas.microsoft.com/office/drawing/2014/main" id="{8E9C0C2B-B884-0E4B-B7B4-6C41E709F911}"/>
              </a:ext>
            </a:extLst>
          </p:cNvPr>
          <p:cNvSpPr/>
          <p:nvPr/>
        </p:nvSpPr>
        <p:spPr>
          <a:xfrm>
            <a:off x="462023" y="1018394"/>
            <a:ext cx="8040533" cy="241060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a:extLst>
              <a:ext uri="{FF2B5EF4-FFF2-40B4-BE49-F238E27FC236}">
                <a16:creationId xmlns:a16="http://schemas.microsoft.com/office/drawing/2014/main" id="{BC07F788-32CD-2A4D-BDD4-B01D3D7738C6}"/>
              </a:ext>
            </a:extLst>
          </p:cNvPr>
          <p:cNvSpPr/>
          <p:nvPr/>
        </p:nvSpPr>
        <p:spPr>
          <a:xfrm>
            <a:off x="987196" y="2357694"/>
            <a:ext cx="8040533" cy="1802366"/>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Rectangle 11">
            <a:extLst>
              <a:ext uri="{FF2B5EF4-FFF2-40B4-BE49-F238E27FC236}">
                <a16:creationId xmlns:a16="http://schemas.microsoft.com/office/drawing/2014/main" id="{C9EBBC58-2E68-B04C-8479-B26A23D22BEB}"/>
              </a:ext>
            </a:extLst>
          </p:cNvPr>
          <p:cNvSpPr/>
          <p:nvPr/>
        </p:nvSpPr>
        <p:spPr>
          <a:xfrm>
            <a:off x="2021679" y="1788892"/>
            <a:ext cx="9708297" cy="4592612"/>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1931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197D2377-5E7F-0E46-9FE4-961F105880BE}"/>
              </a:ext>
            </a:extLst>
          </p:cNvPr>
          <p:cNvSpPr txBox="1">
            <a:spLocks/>
          </p:cNvSpPr>
          <p:nvPr/>
        </p:nvSpPr>
        <p:spPr>
          <a:xfrm>
            <a:off x="329291" y="374896"/>
            <a:ext cx="11186888" cy="87209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b="1" dirty="0">
                <a:latin typeface="Garamond" panose="02020404030301010803" pitchFamily="18" charset="0"/>
              </a:rPr>
              <a:t>Exemple : Jean Mascart et l’Association française des observateurs d’étoiles variables</a:t>
            </a:r>
          </a:p>
        </p:txBody>
      </p:sp>
      <p:pic>
        <p:nvPicPr>
          <p:cNvPr id="9" name="Image 8">
            <a:extLst>
              <a:ext uri="{FF2B5EF4-FFF2-40B4-BE49-F238E27FC236}">
                <a16:creationId xmlns:a16="http://schemas.microsoft.com/office/drawing/2014/main" id="{1D996130-E3D1-9F4E-9C0E-0129A423FFDF}"/>
              </a:ext>
            </a:extLst>
          </p:cNvPr>
          <p:cNvPicPr>
            <a:picLocks noChangeAspect="1"/>
          </p:cNvPicPr>
          <p:nvPr/>
        </p:nvPicPr>
        <p:blipFill>
          <a:blip r:embed="rId2"/>
          <a:stretch>
            <a:fillRect/>
          </a:stretch>
        </p:blipFill>
        <p:spPr>
          <a:xfrm>
            <a:off x="2954465" y="1016000"/>
            <a:ext cx="3711940" cy="5717966"/>
          </a:xfrm>
          <a:prstGeom prst="rect">
            <a:avLst/>
          </a:prstGeom>
        </p:spPr>
      </p:pic>
      <p:pic>
        <p:nvPicPr>
          <p:cNvPr id="11" name="Image 10">
            <a:extLst>
              <a:ext uri="{FF2B5EF4-FFF2-40B4-BE49-F238E27FC236}">
                <a16:creationId xmlns:a16="http://schemas.microsoft.com/office/drawing/2014/main" id="{28D61219-F8F3-124F-9B34-930F005A36CC}"/>
              </a:ext>
            </a:extLst>
          </p:cNvPr>
          <p:cNvPicPr>
            <a:picLocks noChangeAspect="1"/>
          </p:cNvPicPr>
          <p:nvPr/>
        </p:nvPicPr>
        <p:blipFill>
          <a:blip r:embed="rId3"/>
          <a:stretch>
            <a:fillRect/>
          </a:stretch>
        </p:blipFill>
        <p:spPr>
          <a:xfrm>
            <a:off x="7473645" y="1016000"/>
            <a:ext cx="3845323" cy="5717966"/>
          </a:xfrm>
          <a:prstGeom prst="rect">
            <a:avLst/>
          </a:prstGeom>
        </p:spPr>
      </p:pic>
      <p:pic>
        <p:nvPicPr>
          <p:cNvPr id="12" name="Image 11">
            <a:extLst>
              <a:ext uri="{FF2B5EF4-FFF2-40B4-BE49-F238E27FC236}">
                <a16:creationId xmlns:a16="http://schemas.microsoft.com/office/drawing/2014/main" id="{0E7C8BBF-BFB6-9B4E-B4B2-6C94B2702C40}"/>
              </a:ext>
            </a:extLst>
          </p:cNvPr>
          <p:cNvPicPr>
            <a:picLocks noChangeAspect="1"/>
          </p:cNvPicPr>
          <p:nvPr/>
        </p:nvPicPr>
        <p:blipFill>
          <a:blip r:embed="rId4"/>
          <a:stretch>
            <a:fillRect/>
          </a:stretch>
        </p:blipFill>
        <p:spPr>
          <a:xfrm>
            <a:off x="2860949" y="1246994"/>
            <a:ext cx="9001760" cy="4927321"/>
          </a:xfrm>
          <a:prstGeom prst="rect">
            <a:avLst/>
          </a:prstGeom>
        </p:spPr>
      </p:pic>
      <p:pic>
        <p:nvPicPr>
          <p:cNvPr id="13" name="Image 12">
            <a:extLst>
              <a:ext uri="{FF2B5EF4-FFF2-40B4-BE49-F238E27FC236}">
                <a16:creationId xmlns:a16="http://schemas.microsoft.com/office/drawing/2014/main" id="{FDE4C6F3-FC41-AE45-954C-9BF8AA8D5E66}"/>
              </a:ext>
            </a:extLst>
          </p:cNvPr>
          <p:cNvPicPr>
            <a:picLocks noChangeAspect="1"/>
          </p:cNvPicPr>
          <p:nvPr/>
        </p:nvPicPr>
        <p:blipFill>
          <a:blip r:embed="rId5"/>
          <a:stretch>
            <a:fillRect/>
          </a:stretch>
        </p:blipFill>
        <p:spPr>
          <a:xfrm>
            <a:off x="690242" y="1199681"/>
            <a:ext cx="11186888" cy="5021946"/>
          </a:xfrm>
          <a:prstGeom prst="rect">
            <a:avLst/>
          </a:prstGeom>
        </p:spPr>
      </p:pic>
      <p:sp>
        <p:nvSpPr>
          <p:cNvPr id="14" name="ZoneTexte 13">
            <a:extLst>
              <a:ext uri="{FF2B5EF4-FFF2-40B4-BE49-F238E27FC236}">
                <a16:creationId xmlns:a16="http://schemas.microsoft.com/office/drawing/2014/main" id="{85A9F5D1-6DF3-8940-BA51-A40392894A02}"/>
              </a:ext>
            </a:extLst>
          </p:cNvPr>
          <p:cNvSpPr txBox="1"/>
          <p:nvPr/>
        </p:nvSpPr>
        <p:spPr>
          <a:xfrm>
            <a:off x="1" y="6307748"/>
            <a:ext cx="2954464" cy="738664"/>
          </a:xfrm>
          <a:prstGeom prst="rect">
            <a:avLst/>
          </a:prstGeom>
          <a:noFill/>
        </p:spPr>
        <p:txBody>
          <a:bodyPr wrap="square" rtlCol="0">
            <a:spAutoFit/>
          </a:bodyPr>
          <a:lstStyle/>
          <a:p>
            <a:pPr algn="r"/>
            <a:r>
              <a:rPr lang="fr-FR" sz="1400" dirty="0"/>
              <a:t>Bulletin de l’Observatoire de Lyon, 1931</a:t>
            </a:r>
          </a:p>
          <a:p>
            <a:pPr algn="r"/>
            <a:endParaRPr lang="fr-FR" sz="1400" dirty="0"/>
          </a:p>
        </p:txBody>
      </p:sp>
    </p:spTree>
    <p:extLst>
      <p:ext uri="{BB962C8B-B14F-4D97-AF65-F5344CB8AC3E}">
        <p14:creationId xmlns:p14="http://schemas.microsoft.com/office/powerpoint/2010/main" val="10625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5EA573E-EB3A-7449-B93B-EC7C66F0F64C}"/>
              </a:ext>
            </a:extLst>
          </p:cNvPr>
          <p:cNvSpPr txBox="1">
            <a:spLocks/>
          </p:cNvSpPr>
          <p:nvPr/>
        </p:nvSpPr>
        <p:spPr>
          <a:xfrm>
            <a:off x="502556" y="298470"/>
            <a:ext cx="11186888" cy="636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sz="2400" b="1" dirty="0">
                <a:latin typeface="Garamond" panose="02020404030301010803" pitchFamily="18" charset="0"/>
              </a:rPr>
              <a:t>L’après 1945 : entre assignation des rôles, contestations, et contournements</a:t>
            </a:r>
          </a:p>
        </p:txBody>
      </p:sp>
      <p:sp>
        <p:nvSpPr>
          <p:cNvPr id="9" name="Espace réservé du contenu 2">
            <a:extLst>
              <a:ext uri="{FF2B5EF4-FFF2-40B4-BE49-F238E27FC236}">
                <a16:creationId xmlns:a16="http://schemas.microsoft.com/office/drawing/2014/main" id="{5F713A0A-59DD-6D40-AE10-0E063BEDE92F}"/>
              </a:ext>
            </a:extLst>
          </p:cNvPr>
          <p:cNvSpPr>
            <a:spLocks noGrp="1"/>
          </p:cNvSpPr>
          <p:nvPr>
            <p:ph idx="1"/>
          </p:nvPr>
        </p:nvSpPr>
        <p:spPr>
          <a:xfrm>
            <a:off x="515811" y="1300480"/>
            <a:ext cx="4004102" cy="5100320"/>
          </a:xfrm>
        </p:spPr>
        <p:txBody>
          <a:bodyPr>
            <a:normAutofit fontScale="92500"/>
          </a:bodyPr>
          <a:lstStyle/>
          <a:p>
            <a:pPr algn="just">
              <a:lnSpc>
                <a:spcPct val="100000"/>
              </a:lnSpc>
              <a:spcBef>
                <a:spcPts val="2200"/>
              </a:spcBef>
            </a:pPr>
            <a:r>
              <a:rPr lang="fr-FR" sz="2200" dirty="0">
                <a:latin typeface="Garamond" panose="02020404030301010803" pitchFamily="18" charset="0"/>
              </a:rPr>
              <a:t>Une </a:t>
            </a:r>
            <a:r>
              <a:rPr lang="fr-FR" sz="2200" i="1" dirty="0" err="1">
                <a:latin typeface="Garamond" panose="02020404030301010803" pitchFamily="18" charset="0"/>
              </a:rPr>
              <a:t>big</a:t>
            </a:r>
            <a:r>
              <a:rPr lang="fr-FR" sz="2200" i="1" dirty="0">
                <a:latin typeface="Garamond" panose="02020404030301010803" pitchFamily="18" charset="0"/>
              </a:rPr>
              <a:t> science </a:t>
            </a:r>
            <a:r>
              <a:rPr lang="fr-FR" sz="2200" dirty="0">
                <a:latin typeface="Garamond" panose="02020404030301010803" pitchFamily="18" charset="0"/>
              </a:rPr>
              <a:t>élitiste et fermée aux amateurs </a:t>
            </a:r>
          </a:p>
          <a:p>
            <a:pPr algn="just">
              <a:lnSpc>
                <a:spcPct val="100000"/>
              </a:lnSpc>
              <a:spcBef>
                <a:spcPts val="2200"/>
              </a:spcBef>
            </a:pPr>
            <a:r>
              <a:rPr lang="fr-FR" sz="2200" dirty="0">
                <a:latin typeface="Garamond" panose="02020404030301010803" pitchFamily="18" charset="0"/>
              </a:rPr>
              <a:t>A partir des années 1990, des programmes institutionnels de collaboration avec des citoyens (sciences citoyennes)  </a:t>
            </a:r>
          </a:p>
          <a:p>
            <a:pPr algn="just">
              <a:lnSpc>
                <a:spcPct val="100000"/>
              </a:lnSpc>
              <a:spcBef>
                <a:spcPts val="2200"/>
              </a:spcBef>
            </a:pPr>
            <a:r>
              <a:rPr lang="fr-FR" sz="2200" dirty="0">
                <a:latin typeface="Garamond" panose="02020404030301010803" pitchFamily="18" charset="0"/>
              </a:rPr>
              <a:t>Transformation du rapport aux données</a:t>
            </a:r>
          </a:p>
          <a:p>
            <a:pPr algn="just">
              <a:lnSpc>
                <a:spcPct val="100000"/>
              </a:lnSpc>
              <a:spcBef>
                <a:spcPts val="2200"/>
              </a:spcBef>
            </a:pPr>
            <a:r>
              <a:rPr lang="fr-FR" sz="2200" dirty="0">
                <a:latin typeface="Garamond" panose="02020404030301010803" pitchFamily="18" charset="0"/>
              </a:rPr>
              <a:t>L’irruption des « patients-experts »</a:t>
            </a:r>
          </a:p>
          <a:p>
            <a:pPr algn="just">
              <a:lnSpc>
                <a:spcPct val="100000"/>
              </a:lnSpc>
              <a:spcBef>
                <a:spcPts val="2200"/>
              </a:spcBef>
            </a:pPr>
            <a:r>
              <a:rPr lang="fr-FR" sz="2200" dirty="0">
                <a:latin typeface="Garamond" panose="02020404030301010803" pitchFamily="18" charset="0"/>
              </a:rPr>
              <a:t>Des pratiques scientifiques se déployant en périphérie des institutions</a:t>
            </a:r>
          </a:p>
          <a:p>
            <a:pPr algn="just">
              <a:lnSpc>
                <a:spcPct val="100000"/>
              </a:lnSpc>
              <a:spcBef>
                <a:spcPts val="2200"/>
              </a:spcBef>
            </a:pPr>
            <a:endParaRPr lang="fr-FR" sz="2200" dirty="0">
              <a:latin typeface="Garamond" panose="02020404030301010803" pitchFamily="18" charset="0"/>
            </a:endParaRPr>
          </a:p>
        </p:txBody>
      </p:sp>
      <p:pic>
        <p:nvPicPr>
          <p:cNvPr id="10" name="Image 9">
            <a:extLst>
              <a:ext uri="{FF2B5EF4-FFF2-40B4-BE49-F238E27FC236}">
                <a16:creationId xmlns:a16="http://schemas.microsoft.com/office/drawing/2014/main" id="{2BFAD284-A64A-D240-AE4F-178C003F23FD}"/>
              </a:ext>
            </a:extLst>
          </p:cNvPr>
          <p:cNvPicPr>
            <a:picLocks noChangeAspect="1"/>
          </p:cNvPicPr>
          <p:nvPr/>
        </p:nvPicPr>
        <p:blipFill>
          <a:blip r:embed="rId2"/>
          <a:stretch>
            <a:fillRect/>
          </a:stretch>
        </p:blipFill>
        <p:spPr>
          <a:xfrm>
            <a:off x="5109646" y="1300480"/>
            <a:ext cx="7179779" cy="3937496"/>
          </a:xfrm>
          <a:prstGeom prst="rect">
            <a:avLst/>
          </a:prstGeom>
        </p:spPr>
      </p:pic>
      <p:pic>
        <p:nvPicPr>
          <p:cNvPr id="12" name="Image 11">
            <a:extLst>
              <a:ext uri="{FF2B5EF4-FFF2-40B4-BE49-F238E27FC236}">
                <a16:creationId xmlns:a16="http://schemas.microsoft.com/office/drawing/2014/main" id="{ED4EB3FD-DE46-4E41-868D-BF505E1D7A41}"/>
              </a:ext>
            </a:extLst>
          </p:cNvPr>
          <p:cNvPicPr>
            <a:picLocks noChangeAspect="1"/>
          </p:cNvPicPr>
          <p:nvPr/>
        </p:nvPicPr>
        <p:blipFill>
          <a:blip r:embed="rId3"/>
          <a:stretch>
            <a:fillRect/>
          </a:stretch>
        </p:blipFill>
        <p:spPr>
          <a:xfrm>
            <a:off x="4937760" y="1300480"/>
            <a:ext cx="7179779" cy="4597850"/>
          </a:xfrm>
          <a:prstGeom prst="rect">
            <a:avLst/>
          </a:prstGeom>
        </p:spPr>
      </p:pic>
      <p:pic>
        <p:nvPicPr>
          <p:cNvPr id="14" name="Image 13">
            <a:extLst>
              <a:ext uri="{FF2B5EF4-FFF2-40B4-BE49-F238E27FC236}">
                <a16:creationId xmlns:a16="http://schemas.microsoft.com/office/drawing/2014/main" id="{F24676D9-9327-8940-8365-34BE85028F67}"/>
              </a:ext>
            </a:extLst>
          </p:cNvPr>
          <p:cNvPicPr>
            <a:picLocks noChangeAspect="1"/>
          </p:cNvPicPr>
          <p:nvPr/>
        </p:nvPicPr>
        <p:blipFill>
          <a:blip r:embed="rId4"/>
          <a:stretch>
            <a:fillRect/>
          </a:stretch>
        </p:blipFill>
        <p:spPr>
          <a:xfrm>
            <a:off x="5065883" y="1300480"/>
            <a:ext cx="6966857" cy="4876800"/>
          </a:xfrm>
          <a:prstGeom prst="rect">
            <a:avLst/>
          </a:prstGeom>
        </p:spPr>
      </p:pic>
      <p:sp>
        <p:nvSpPr>
          <p:cNvPr id="15" name="ZoneTexte 14">
            <a:extLst>
              <a:ext uri="{FF2B5EF4-FFF2-40B4-BE49-F238E27FC236}">
                <a16:creationId xmlns:a16="http://schemas.microsoft.com/office/drawing/2014/main" id="{6E9D95F4-C237-6340-BB7A-0DD4EE495BA4}"/>
              </a:ext>
            </a:extLst>
          </p:cNvPr>
          <p:cNvSpPr txBox="1"/>
          <p:nvPr/>
        </p:nvSpPr>
        <p:spPr>
          <a:xfrm>
            <a:off x="5333275" y="1284389"/>
            <a:ext cx="6230429" cy="4524315"/>
          </a:xfrm>
          <a:prstGeom prst="rect">
            <a:avLst/>
          </a:prstGeom>
          <a:solidFill>
            <a:schemeClr val="bg1"/>
          </a:solidFill>
        </p:spPr>
        <p:txBody>
          <a:bodyPr wrap="square" rtlCol="0">
            <a:spAutoFit/>
          </a:bodyPr>
          <a:lstStyle/>
          <a:p>
            <a:r>
              <a:rPr lang="fr-FR" dirty="0"/>
              <a:t>« Les noyaux durs des </a:t>
            </a:r>
            <a:r>
              <a:rPr lang="fr-FR" dirty="0" err="1"/>
              <a:t>méthodologistes</a:t>
            </a:r>
            <a:r>
              <a:rPr lang="fr-FR" dirty="0"/>
              <a:t> et des chercheurs admettront-ils qu'il ne suffit plus d'</a:t>
            </a:r>
            <a:r>
              <a:rPr lang="fr-FR" dirty="0" err="1"/>
              <a:t>entrebailler</a:t>
            </a:r>
            <a:r>
              <a:rPr lang="fr-FR" dirty="0"/>
              <a:t> la porte mais bel et bien de l'ouvrir toute grande afin que la recherche sur le sida soit complètement efficace, ou </a:t>
            </a:r>
            <a:r>
              <a:rPr lang="fr-FR" dirty="0" err="1"/>
              <a:t>préféreront-ils</a:t>
            </a:r>
            <a:r>
              <a:rPr lang="fr-FR" dirty="0"/>
              <a:t> garder leur domaine « pur », non souillé par les malades, même si cela doit déboucher sur une recherche qui ne correspond plus aux attentes d'une population de séropositifs désormais très bien informée, qui ne manquera pas de refuser de participer à des essais mal conçus ? Enfin, cette réforme politique et médicale ne représente-t-elle pas un exemple certain pour d'autres pathologies qu'on dit être beaucoup plus coûteuses pour la société ? </a:t>
            </a:r>
            <a:r>
              <a:rPr lang="fr-FR" u="sng" dirty="0"/>
              <a:t>Combien de temps les malades devront-ils se battre à la fois contre leur propre maladie et contre la lenteur des scientifiques à comprendre que le concept de partenariat n'est pas un cliché de plus à mettre au lexique de cette épidémie ? </a:t>
            </a:r>
            <a:r>
              <a:rPr lang="fr-FR" dirty="0"/>
              <a:t>» (Didier </a:t>
            </a:r>
            <a:r>
              <a:rPr lang="fr-FR" dirty="0" err="1"/>
              <a:t>Lestrade</a:t>
            </a:r>
            <a:r>
              <a:rPr lang="fr-FR" dirty="0"/>
              <a:t> 1996)</a:t>
            </a:r>
          </a:p>
        </p:txBody>
      </p:sp>
      <p:sp>
        <p:nvSpPr>
          <p:cNvPr id="16" name="Rectangle 15">
            <a:extLst>
              <a:ext uri="{FF2B5EF4-FFF2-40B4-BE49-F238E27FC236}">
                <a16:creationId xmlns:a16="http://schemas.microsoft.com/office/drawing/2014/main" id="{6B020075-5BB7-EF4B-8049-C9EF85FD6AEF}"/>
              </a:ext>
            </a:extLst>
          </p:cNvPr>
          <p:cNvSpPr/>
          <p:nvPr/>
        </p:nvSpPr>
        <p:spPr>
          <a:xfrm>
            <a:off x="5333275" y="1291790"/>
            <a:ext cx="6230429" cy="452431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8" name="Image 17">
            <a:extLst>
              <a:ext uri="{FF2B5EF4-FFF2-40B4-BE49-F238E27FC236}">
                <a16:creationId xmlns:a16="http://schemas.microsoft.com/office/drawing/2014/main" id="{8A534043-A581-7949-BDAD-47A762039267}"/>
              </a:ext>
            </a:extLst>
          </p:cNvPr>
          <p:cNvPicPr>
            <a:picLocks noChangeAspect="1"/>
          </p:cNvPicPr>
          <p:nvPr/>
        </p:nvPicPr>
        <p:blipFill>
          <a:blip r:embed="rId5"/>
          <a:stretch>
            <a:fillRect/>
          </a:stretch>
        </p:blipFill>
        <p:spPr>
          <a:xfrm>
            <a:off x="5109646" y="2446442"/>
            <a:ext cx="6803213" cy="3456518"/>
          </a:xfrm>
          <a:prstGeom prst="rect">
            <a:avLst/>
          </a:prstGeom>
        </p:spPr>
      </p:pic>
      <p:pic>
        <p:nvPicPr>
          <p:cNvPr id="1026" name="Picture 2" descr="COVID3D APHP: Impression 3D pour la crise COVID">
            <a:hlinkClick r:id="rId6"/>
            <a:extLst>
              <a:ext uri="{FF2B5EF4-FFF2-40B4-BE49-F238E27FC236}">
                <a16:creationId xmlns:a16="http://schemas.microsoft.com/office/drawing/2014/main" id="{5589CED1-8DF1-3242-A238-F84BAE10A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9256" y="1133597"/>
            <a:ext cx="2842322" cy="1033895"/>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4EEA4DC8-9804-2148-9953-707AA67BCEDC}"/>
              </a:ext>
            </a:extLst>
          </p:cNvPr>
          <p:cNvSpPr txBox="1"/>
          <p:nvPr/>
        </p:nvSpPr>
        <p:spPr>
          <a:xfrm>
            <a:off x="8613954" y="6215321"/>
            <a:ext cx="3503585" cy="307777"/>
          </a:xfrm>
          <a:prstGeom prst="rect">
            <a:avLst/>
          </a:prstGeom>
          <a:noFill/>
        </p:spPr>
        <p:txBody>
          <a:bodyPr wrap="square" rtlCol="0">
            <a:spAutoFit/>
          </a:bodyPr>
          <a:lstStyle/>
          <a:p>
            <a:pPr algn="r"/>
            <a:r>
              <a:rPr lang="fr-FR" sz="1400" dirty="0"/>
              <a:t>Affiche </a:t>
            </a:r>
            <a:r>
              <a:rPr lang="fr-FR" sz="1400" dirty="0" err="1"/>
              <a:t>Act</a:t>
            </a:r>
            <a:r>
              <a:rPr lang="fr-FR" sz="1400" dirty="0"/>
              <a:t> Up Paris 1992</a:t>
            </a:r>
          </a:p>
        </p:txBody>
      </p:sp>
    </p:spTree>
    <p:extLst>
      <p:ext uri="{BB962C8B-B14F-4D97-AF65-F5344CB8AC3E}">
        <p14:creationId xmlns:p14="http://schemas.microsoft.com/office/powerpoint/2010/main" val="126261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90909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909090"/>
                                      </p:to>
                                    </p:animClr>
                                  </p:sub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909090"/>
                                      </p:to>
                                    </p:animClr>
                                  </p:sub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909090"/>
                                      </p:to>
                                    </p:animClr>
                                  </p:sub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animBg="1"/>
      <p:bldP spid="16" grpId="0" animBg="1"/>
      <p:bldP spid="21"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6542</TotalTime>
  <Words>747</Words>
  <Application>Microsoft Macintosh PowerPoint</Application>
  <PresentationFormat>Grand écran</PresentationFormat>
  <Paragraphs>35</Paragraphs>
  <Slides>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vt:i4>
      </vt:variant>
    </vt:vector>
  </HeadingPairs>
  <TitlesOfParts>
    <vt:vector size="12" baseType="lpstr">
      <vt:lpstr>Arial</vt:lpstr>
      <vt:lpstr>Calibri</vt:lpstr>
      <vt:lpstr>Calibri Light</vt:lpstr>
      <vt:lpstr>Garamond</vt:lpstr>
      <vt:lpstr>Thème Office</vt:lpstr>
      <vt:lpstr>Participer à la science : données et production de connaissances du XVIIe siècle à nos jours</vt:lpstr>
      <vt:lpstr>Plan de la présentation</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Volny Fages</dc:creator>
  <cp:lastModifiedBy>Volny Fages</cp:lastModifiedBy>
  <cp:revision>403</cp:revision>
  <dcterms:created xsi:type="dcterms:W3CDTF">2021-05-31T06:34:22Z</dcterms:created>
  <dcterms:modified xsi:type="dcterms:W3CDTF">2021-12-02T20:35:29Z</dcterms:modified>
</cp:coreProperties>
</file>