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80" r:id="rId5"/>
    <p:sldId id="274" r:id="rId6"/>
    <p:sldId id="277" r:id="rId7"/>
    <p:sldId id="278" r:id="rId8"/>
    <p:sldId id="279" r:id="rId9"/>
  </p:sldIdLst>
  <p:sldSz cx="9144000" cy="6858000" type="screen4x3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584BE-786A-491F-97F0-C4CFF53CA0EA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AE973-0271-416A-8B88-E6B70B80CC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00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414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07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61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8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63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32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50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3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38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172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BAB2C-030F-4868-A52A-3AE59708014B}" type="datetimeFigureOut">
              <a:rPr lang="fr-FR" smtClean="0"/>
              <a:t>30/11/2021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B39DB-94B3-4CF3-9296-34A1777C20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462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989138"/>
            <a:ext cx="7918450" cy="1727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 smtClean="0"/>
              <a:t>L’appropriation des savoir-faire par les entreprises</a:t>
            </a:r>
            <a:endParaRPr lang="fr-FR" sz="2400" dirty="0" smtClean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b="1" dirty="0" smtClean="0"/>
              <a:t>Christian </a:t>
            </a:r>
            <a:r>
              <a:rPr lang="fr-FR" b="1" dirty="0" err="1" smtClean="0"/>
              <a:t>Bessy</a:t>
            </a:r>
            <a:endParaRPr lang="fr-FR" b="1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200" b="1" dirty="0" smtClean="0"/>
              <a:t>IDHE.S ENS Paris-Saclay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2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1200" b="1" dirty="0" smtClean="0"/>
              <a:t>Journée </a:t>
            </a:r>
            <a:r>
              <a:rPr lang="fr-FR" sz="1200" b="1" dirty="0" err="1" smtClean="0"/>
              <a:t>Trans’innov</a:t>
            </a:r>
            <a:r>
              <a:rPr lang="fr-FR" sz="1200" b="1" dirty="0" smtClean="0"/>
              <a:t> INRAE, 3 décembre </a:t>
            </a:r>
            <a:r>
              <a:rPr lang="fr-FR" sz="1200" b="1" dirty="0" smtClean="0"/>
              <a:t>2021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200" b="1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200" b="1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200" b="1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200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200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1200" i="1" dirty="0" smtClean="0"/>
          </a:p>
        </p:txBody>
      </p:sp>
    </p:spTree>
    <p:extLst>
      <p:ext uri="{BB962C8B-B14F-4D97-AF65-F5344CB8AC3E}">
        <p14:creationId xmlns:p14="http://schemas.microsoft.com/office/powerpoint/2010/main" val="132861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La  capitalisation croissante des droits de la propriété intellectuelle a pour conséquence de rendre invisible différentes formes d’expropriation des savoir-faire des travailleurs </a:t>
            </a:r>
            <a:r>
              <a:rPr lang="fr-FR" dirty="0" smtClean="0"/>
              <a:t>(ou encore de les abandonner)</a:t>
            </a:r>
            <a:endParaRPr lang="fr-FR" dirty="0" smtClean="0"/>
          </a:p>
          <a:p>
            <a:r>
              <a:rPr lang="fr-FR" dirty="0" smtClean="0"/>
              <a:t>Contentieux régulier depuis les années 2000 témoignant aussi de la fragilité du système français des « inventions » de salariés élaboré dans les années 1970 </a:t>
            </a:r>
          </a:p>
          <a:p>
            <a:r>
              <a:rPr lang="fr-FR" dirty="0" smtClean="0"/>
              <a:t>Relier la question du monopole d’exploitation du savoir-faire à celle de la formation des travailleurs (</a:t>
            </a:r>
            <a:r>
              <a:rPr lang="fr-FR" dirty="0"/>
              <a:t>privilège d’invention durant 2 fois le temps de formation des </a:t>
            </a:r>
            <a:r>
              <a:rPr lang="fr-FR" dirty="0" smtClean="0"/>
              <a:t>apprentis)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67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Problématiques générales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Appropriation : maîtrise technique, prise-possession, propriété</a:t>
            </a:r>
          </a:p>
          <a:p>
            <a:r>
              <a:rPr lang="fr-FR" dirty="0" smtClean="0"/>
              <a:t>Diversité </a:t>
            </a:r>
            <a:r>
              <a:rPr lang="fr-FR" dirty="0"/>
              <a:t>des </a:t>
            </a:r>
            <a:r>
              <a:rPr lang="fr-FR" dirty="0" smtClean="0"/>
              <a:t>conventions </a:t>
            </a:r>
            <a:r>
              <a:rPr lang="fr-FR" dirty="0"/>
              <a:t>d’entreprise </a:t>
            </a:r>
            <a:r>
              <a:rPr lang="fr-FR" dirty="0" smtClean="0"/>
              <a:t>en matière de formation de leur personnel et d’appropriation des savoir-faire, suivant les « mondes de production »</a:t>
            </a:r>
          </a:p>
          <a:p>
            <a:r>
              <a:rPr lang="fr-FR" dirty="0" smtClean="0"/>
              <a:t>Mouvement d’expropriation des savoir-faire du fait du recul des formes de copropriété et du développement des plateformes numériques (internes et externes aux entreprises) remettant en cause les marchés internes du travail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56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Savoir appliqué/pratique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A la différence du savoir appliqué en référence à un savoir général préalablement établi et basé sur des représentations…</a:t>
            </a:r>
          </a:p>
          <a:p>
            <a:r>
              <a:rPr lang="fr-FR" dirty="0" smtClean="0"/>
              <a:t>… le savoir pratique serait élaboré au contact de « la matière et ses contrariétés » ou serait constitué des « prises efficaces qu’autorisent la matière avec laquelle on travaille », ce qui renvoie aux usages de la chose qui varient suivant les environnements</a:t>
            </a:r>
          </a:p>
          <a:p>
            <a:r>
              <a:rPr lang="fr-FR" dirty="0" smtClean="0"/>
              <a:t>Théorie de la connaissance qui ne s’appuie pas uniquement sur des représentations (du vrai) mais aussi sur les perceptions de l’environnement donnant plus d’épaisseur aux choses (</a:t>
            </a:r>
            <a:r>
              <a:rPr lang="fr-FR" dirty="0" err="1" smtClean="0"/>
              <a:t>Bessy</a:t>
            </a:r>
            <a:r>
              <a:rPr lang="fr-FR" dirty="0" smtClean="0"/>
              <a:t> et </a:t>
            </a:r>
            <a:r>
              <a:rPr lang="fr-FR" dirty="0" err="1" smtClean="0"/>
              <a:t>Chateauraynaud</a:t>
            </a:r>
            <a:r>
              <a:rPr lang="fr-FR" dirty="0" smtClean="0"/>
              <a:t> 1995)</a:t>
            </a:r>
          </a:p>
          <a:p>
            <a:r>
              <a:rPr lang="fr-FR" dirty="0" smtClean="0"/>
              <a:t>Transmettre le savoir pratique c’est alors avant tout partager des perceptions et de les exprimer via un langage du/des corps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2284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Expropriations du savoir-faire des travailleurs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La captation du savoir-faire des travailleurs au sein des entreprises</a:t>
            </a:r>
          </a:p>
          <a:p>
            <a:pPr lvl="1"/>
            <a:r>
              <a:rPr lang="fr-FR" dirty="0" smtClean="0"/>
              <a:t>Brevet et savoir-faire: substitution et complémentarité </a:t>
            </a:r>
          </a:p>
          <a:p>
            <a:pPr lvl="1"/>
            <a:r>
              <a:rPr lang="fr-FR" dirty="0" smtClean="0"/>
              <a:t>Mémoires d’entreprise et capitalisation des connaissances</a:t>
            </a:r>
          </a:p>
          <a:p>
            <a:r>
              <a:rPr lang="fr-FR" dirty="0" smtClean="0"/>
              <a:t>L’expropriation des travailleurs par les plateformes numériques</a:t>
            </a:r>
          </a:p>
          <a:p>
            <a:pPr lvl="1"/>
            <a:r>
              <a:rPr lang="fr-FR" dirty="0" smtClean="0"/>
              <a:t>La précarité des micro-travailleurs </a:t>
            </a:r>
            <a:r>
              <a:rPr lang="fr-FR" i="1" dirty="0" smtClean="0"/>
              <a:t>free lance</a:t>
            </a:r>
          </a:p>
          <a:p>
            <a:pPr lvl="1"/>
            <a:r>
              <a:rPr lang="fr-FR" dirty="0" smtClean="0"/>
              <a:t>Retour au « commun » et risque d’appropriation privative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2875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Brevet et savoir-faire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069160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Politique de capitalisation des connaissances au-delà des dépôts de brevet, dessin et modèle</a:t>
            </a:r>
          </a:p>
          <a:p>
            <a:r>
              <a:rPr lang="fr-FR" dirty="0" smtClean="0"/>
              <a:t>La difficile incorporation des savoirs tacites dans les systèmes experts (</a:t>
            </a:r>
            <a:r>
              <a:rPr lang="fr-FR" dirty="0" err="1" smtClean="0"/>
              <a:t>Hatchuel</a:t>
            </a:r>
            <a:r>
              <a:rPr lang="fr-FR" dirty="0" smtClean="0"/>
              <a:t> et Weil, 1992)</a:t>
            </a:r>
          </a:p>
          <a:p>
            <a:r>
              <a:rPr lang="fr-FR" dirty="0" err="1" smtClean="0"/>
              <a:t>R</a:t>
            </a:r>
            <a:r>
              <a:rPr lang="fr-FR" i="1" dirty="0" err="1" smtClean="0"/>
              <a:t>emember</a:t>
            </a:r>
            <a:r>
              <a:rPr lang="fr-FR" i="1" dirty="0" smtClean="0"/>
              <a:t> by </a:t>
            </a:r>
            <a:r>
              <a:rPr lang="fr-FR" i="1" dirty="0" err="1" smtClean="0"/>
              <a:t>doing</a:t>
            </a:r>
            <a:r>
              <a:rPr lang="fr-FR" i="1" dirty="0" smtClean="0"/>
              <a:t>,</a:t>
            </a:r>
            <a:r>
              <a:rPr lang="fr-FR" dirty="0" smtClean="0"/>
              <a:t> formation sur le tas dans les marchés internes du travail et clauses de secret accompagnant le communication de </a:t>
            </a:r>
            <a:r>
              <a:rPr lang="fr-FR" i="1" dirty="0" smtClean="0"/>
              <a:t>know-how</a:t>
            </a:r>
          </a:p>
          <a:p>
            <a:r>
              <a:rPr lang="fr-FR" dirty="0" smtClean="0"/>
              <a:t>« savoir-faire: une connaissance technique transmissible mais non immédiatement accessible au public et non-brevetée » (JM Mousseron, 1972)</a:t>
            </a:r>
          </a:p>
          <a:p>
            <a:r>
              <a:rPr lang="fr-FR" dirty="0" smtClean="0"/>
              <a:t>Complémentarité brevet/savoir faire, le secret permettant de prolonger le monopole d’exploitation, à l’instar du domaine pharmaceutique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8081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mémoires d’entreprise et la mobilité des salariés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La </a:t>
            </a:r>
            <a:r>
              <a:rPr lang="fr-FR" dirty="0"/>
              <a:t>politique de capitalisation du savoir-faire </a:t>
            </a:r>
            <a:r>
              <a:rPr lang="fr-FR" dirty="0" smtClean="0"/>
              <a:t>se heurte </a:t>
            </a:r>
            <a:r>
              <a:rPr lang="fr-FR" dirty="0"/>
              <a:t>à des difficultés au fur et à mesure que le stock de connaissances technologiques augmente, posant les problèmes de leur conservation, réactivation et </a:t>
            </a:r>
            <a:r>
              <a:rPr lang="fr-FR" dirty="0" smtClean="0"/>
              <a:t>renouvellement</a:t>
            </a:r>
          </a:p>
          <a:p>
            <a:r>
              <a:rPr lang="fr-FR" dirty="0" smtClean="0"/>
              <a:t>Travaux </a:t>
            </a:r>
            <a:r>
              <a:rPr lang="fr-FR" dirty="0"/>
              <a:t>de M.-P. </a:t>
            </a:r>
            <a:r>
              <a:rPr lang="fr-FR" dirty="0" err="1"/>
              <a:t>Bes</a:t>
            </a:r>
            <a:r>
              <a:rPr lang="fr-FR" dirty="0"/>
              <a:t> (1998) dans l’industrie </a:t>
            </a:r>
            <a:r>
              <a:rPr lang="fr-FR" dirty="0" smtClean="0"/>
              <a:t>spatiale dans laquelle </a:t>
            </a:r>
            <a:r>
              <a:rPr lang="fr-FR" dirty="0"/>
              <a:t>la temporalité des processus de R&amp;D est </a:t>
            </a:r>
            <a:r>
              <a:rPr lang="fr-FR" dirty="0" smtClean="0"/>
              <a:t>particulière longue, </a:t>
            </a:r>
            <a:r>
              <a:rPr lang="fr-FR" dirty="0"/>
              <a:t>avec des périodes de veille et de </a:t>
            </a:r>
            <a:r>
              <a:rPr lang="fr-FR" dirty="0" smtClean="0"/>
              <a:t>sommeil</a:t>
            </a:r>
          </a:p>
          <a:p>
            <a:r>
              <a:rPr lang="fr-FR" dirty="0" err="1" smtClean="0"/>
              <a:t>Décontextualisation</a:t>
            </a:r>
            <a:r>
              <a:rPr lang="fr-FR" dirty="0" smtClean="0"/>
              <a:t> </a:t>
            </a:r>
            <a:r>
              <a:rPr lang="fr-FR" dirty="0"/>
              <a:t>opérée par la construction de base de données, anesthésiant la mémoire dynamique et la mémoire de </a:t>
            </a:r>
            <a:r>
              <a:rPr lang="fr-FR" dirty="0" smtClean="0"/>
              <a:t>l’échec, limite des langages de description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FR" dirty="0" smtClean="0"/>
              <a:t>Échec </a:t>
            </a:r>
            <a:r>
              <a:rPr lang="fr-FR" dirty="0"/>
              <a:t>relatif du fait </a:t>
            </a:r>
            <a:r>
              <a:rPr lang="fr-FR" dirty="0" smtClean="0"/>
              <a:t>de la </a:t>
            </a:r>
            <a:r>
              <a:rPr lang="fr-FR" dirty="0"/>
              <a:t>faible prise en compte des processus d’apprentissage collectif et du caractère distribué de la </a:t>
            </a:r>
            <a:r>
              <a:rPr lang="fr-FR" dirty="0" smtClean="0"/>
              <a:t>cognition entre les personnes et leur environnement socio-matériel constituant des dépôts de mémoire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2459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apports du numérique?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La </a:t>
            </a:r>
            <a:r>
              <a:rPr lang="fr-FR" dirty="0"/>
              <a:t>démultiplication des formats d’information à l’ère </a:t>
            </a:r>
            <a:r>
              <a:rPr lang="fr-FR" dirty="0" smtClean="0"/>
              <a:t>numérique et leur articulation</a:t>
            </a:r>
            <a:endParaRPr lang="fr-FR" dirty="0"/>
          </a:p>
          <a:p>
            <a:r>
              <a:rPr lang="fr-FR" dirty="0" smtClean="0"/>
              <a:t>Question  renouvelée du </a:t>
            </a:r>
            <a:r>
              <a:rPr lang="fr-FR" dirty="0"/>
              <a:t>langage de description des </a:t>
            </a:r>
            <a:r>
              <a:rPr lang="fr-FR" dirty="0" smtClean="0"/>
              <a:t>objets ou des chaînes opératoires, </a:t>
            </a:r>
            <a:r>
              <a:rPr lang="fr-FR" dirty="0"/>
              <a:t>de leur catégorisation, avec les possibilités offertes de créer des nomenclatures sophistiquées tendant vers l'exhaustivité alors que les technologies d'archivage traditionnel </a:t>
            </a:r>
            <a:r>
              <a:rPr lang="fr-FR" dirty="0" smtClean="0"/>
              <a:t>contraignent </a:t>
            </a:r>
            <a:r>
              <a:rPr lang="fr-FR" dirty="0"/>
              <a:t>les "conservateurs" à faire des </a:t>
            </a:r>
            <a:r>
              <a:rPr lang="fr-FR" dirty="0" smtClean="0"/>
              <a:t>choix de caractérisation des choses</a:t>
            </a:r>
          </a:p>
          <a:p>
            <a:r>
              <a:rPr lang="fr-FR" dirty="0"/>
              <a:t>La territorialisation des savoirs sur le net</a:t>
            </a:r>
            <a:r>
              <a:rPr lang="fr-FR" dirty="0" smtClean="0"/>
              <a:t>? Problèmes de la mémorisation des </a:t>
            </a:r>
            <a:r>
              <a:rPr lang="fr-FR" dirty="0"/>
              <a:t>explorations antérieures et </a:t>
            </a:r>
            <a:r>
              <a:rPr lang="fr-FR" dirty="0" smtClean="0"/>
              <a:t>de la </a:t>
            </a:r>
            <a:r>
              <a:rPr lang="fr-FR" dirty="0"/>
              <a:t>part de certains </a:t>
            </a:r>
            <a:r>
              <a:rPr lang="fr-FR" dirty="0" smtClean="0"/>
              <a:t>contributeurs et de leurs milieux associés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05010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407</Words>
  <Application>Microsoft Office PowerPoint</Application>
  <PresentationFormat>Affichage à l'écran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L’appropriation des savoir-faire par les entreprises</vt:lpstr>
      <vt:lpstr>Introduction</vt:lpstr>
      <vt:lpstr>Problématiques générales</vt:lpstr>
      <vt:lpstr>Savoir appliqué/pratique</vt:lpstr>
      <vt:lpstr>Expropriations du savoir-faire des travailleurs</vt:lpstr>
      <vt:lpstr>Brevet et savoir-faire</vt:lpstr>
      <vt:lpstr>Les mémoires d’entreprise et la mobilité des salariés</vt:lpstr>
      <vt:lpstr>Les apports du numérique?</vt:lpstr>
    </vt:vector>
  </TitlesOfParts>
  <Company>ENS Cachan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L’appropriation des inventions de salariés</dc:title>
  <dc:creator>Christian BESSY</dc:creator>
  <cp:lastModifiedBy>Christian BESSY</cp:lastModifiedBy>
  <cp:revision>64</cp:revision>
  <cp:lastPrinted>2021-11-19T10:27:24Z</cp:lastPrinted>
  <dcterms:created xsi:type="dcterms:W3CDTF">2019-04-08T13:19:35Z</dcterms:created>
  <dcterms:modified xsi:type="dcterms:W3CDTF">2021-11-30T16:07:49Z</dcterms:modified>
</cp:coreProperties>
</file>