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comments/comment2.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8"/>
  </p:notesMasterIdLst>
  <p:sldIdLst>
    <p:sldId id="256" r:id="rId2"/>
    <p:sldId id="266" r:id="rId3"/>
    <p:sldId id="257" r:id="rId4"/>
    <p:sldId id="258" r:id="rId5"/>
    <p:sldId id="278" r:id="rId6"/>
    <p:sldId id="259" r:id="rId7"/>
    <p:sldId id="260" r:id="rId8"/>
    <p:sldId id="262" r:id="rId9"/>
    <p:sldId id="263" r:id="rId10"/>
    <p:sldId id="264" r:id="rId11"/>
    <p:sldId id="276" r:id="rId12"/>
    <p:sldId id="277" r:id="rId13"/>
    <p:sldId id="265" r:id="rId14"/>
    <p:sldId id="267" r:id="rId15"/>
    <p:sldId id="274" r:id="rId16"/>
    <p:sldId id="283" r:id="rId17"/>
    <p:sldId id="284" r:id="rId18"/>
    <p:sldId id="285" r:id="rId19"/>
    <p:sldId id="286" r:id="rId20"/>
    <p:sldId id="294" r:id="rId21"/>
    <p:sldId id="333" r:id="rId22"/>
    <p:sldId id="397" r:id="rId23"/>
    <p:sldId id="398" r:id="rId24"/>
    <p:sldId id="399" r:id="rId25"/>
    <p:sldId id="400" r:id="rId26"/>
    <p:sldId id="299" r:id="rId27"/>
    <p:sldId id="300" r:id="rId28"/>
    <p:sldId id="301" r:id="rId29"/>
    <p:sldId id="302" r:id="rId30"/>
    <p:sldId id="303" r:id="rId31"/>
    <p:sldId id="401" r:id="rId32"/>
    <p:sldId id="344" r:id="rId33"/>
    <p:sldId id="402" r:id="rId34"/>
    <p:sldId id="345" r:id="rId35"/>
    <p:sldId id="403" r:id="rId36"/>
    <p:sldId id="404" r:id="rId37"/>
    <p:sldId id="280" r:id="rId38"/>
    <p:sldId id="268" r:id="rId39"/>
    <p:sldId id="269" r:id="rId40"/>
    <p:sldId id="270" r:id="rId41"/>
    <p:sldId id="281" r:id="rId42"/>
    <p:sldId id="282" r:id="rId43"/>
    <p:sldId id="271" r:id="rId44"/>
    <p:sldId id="272" r:id="rId45"/>
    <p:sldId id="273" r:id="rId46"/>
    <p:sldId id="261" r:id="rId4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éronique Saint-Ges" initials="VSG" lastIdx="2" clrIdx="0">
    <p:extLst>
      <p:ext uri="{19B8F6BF-5375-455C-9EA6-DF929625EA0E}">
        <p15:presenceInfo xmlns:p15="http://schemas.microsoft.com/office/powerpoint/2012/main" userId="Véronique Saint-Ges" providerId="None"/>
      </p:ext>
    </p:extLst>
  </p:cmAuthor>
  <p:cmAuthor id="2" name="AgnèsFortier" initials="AR" lastIdx="9" clrIdx="1">
    <p:extLst>
      <p:ext uri="{19B8F6BF-5375-455C-9EA6-DF929625EA0E}">
        <p15:presenceInfo xmlns:p15="http://schemas.microsoft.com/office/powerpoint/2012/main" userId="AgnèsForti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96" autoAdjust="0"/>
    <p:restoredTop sz="95934"/>
  </p:normalViewPr>
  <p:slideViewPr>
    <p:cSldViewPr snapToGrid="0">
      <p:cViewPr varScale="1">
        <p:scale>
          <a:sx n="70" d="100"/>
          <a:sy n="70" d="100"/>
        </p:scale>
        <p:origin x="82" y="442"/>
      </p:cViewPr>
      <p:guideLst/>
    </p:cSldViewPr>
  </p:slideViewPr>
  <p:outlineViewPr>
    <p:cViewPr>
      <p:scale>
        <a:sx n="33" d="100"/>
        <a:sy n="33" d="100"/>
      </p:scale>
      <p:origin x="0" y="-8928"/>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11-08T16:06:17.945" idx="2">
    <p:pos x="10" y="10"/>
    <p:text>Rappel des objectifs de Trans’Innov
Le séminaire bimestriel Transitions &amp; Innovations (Trans’Innov) vise à constituer un lieu de réflexion et d’échanges scientifiques sur le rôle des connaissances et des nouveaux modèles d’innovation et de conception, qu’ils soient d’ordre technologique, social, organisationnel ou institutionnel, dans les processus de transitions (agro)-écologiques. Ces transitions sont aujourd’hui multiformes engageant à la fois des mutations territoriales dans les relations entre rural et urbain, les mobilités et démographies, mais aussi dans l’évolution des modes d’alimentation et des pratiques agricoles devant répondre à de nombreux enjeux complexes tels que la préservation de la biodiversité ou l’adaptation au changement climatique. Il s’agit ainsi de s’interroger sur le rôle et la nature des formes de savoirs et de connaissances dans les modèles d’innovation distribuée (open innovation), sur les innovations socio-techniques dans les agroécosystèmes, l’agriculture urbaine, leurs pratiques, technologies, organisations, les innovations environnementales et territoriales qui les accompagnent, les stratégies de conception innovante et d’accompagnement des acteurs, les nouvelles formes d'organisation de la R&amp;D (clusters, réseaux, écosystèmes, living labs, …) et le rôle de la normalisation et du numérique sur l’orientation ou le verrouillage des trajectoires d’innovation et transitions
</p:text>
    <p:extLst>
      <p:ext uri="{C676402C-5697-4E1C-873F-D02D1690AC5C}">
        <p15:threadingInfo xmlns:p15="http://schemas.microsoft.com/office/powerpoint/2012/main" timeZoneBias="-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11-08T16:06:17.945" idx="1">
    <p:pos x="10" y="10"/>
    <p:text>Rappel des objectifs de Trans’Innov
Le séminaire bimestriel Transitions &amp; Innovations (Trans’Innov) vise à constituer un lieu de réflexion et d’échanges scientifiques sur le rôle des connaissances et des nouveaux modèles d’innovation et de conception, qu’ils soient d’ordre technologique, social, organisationnel ou institutionnel, dans les processus de transitions (agro)-écologiques. Ces transitions sont aujourd’hui multiformes engageant à la fois des mutations territoriales dans les relations entre rural et urbain, les mobilités et démographies, mais aussi dans l’évolution des modes d’alimentation et des pratiques agricoles devant répondre à de nombreux enjeux complexes tels que la préservation de la biodiversité ou l’adaptation au changement climatique. Il s’agit ainsi de s’interroger sur le rôle et la nature des formes de savoirs et de connaissances dans les modèles d’innovation distribuée (open innovation), sur les innovations socio-techniques dans les agroécosystèmes, l’agriculture urbaine, leurs pratiques, technologies, organisations, les innovations environnementales et territoriales qui les accompagnent, les stratégies de conception innovante et d’accompagnement des acteurs, les nouvelles formes d'organisation de la R&amp;D (clusters, réseaux, écosystèmes, living labs, …) et le rôle de la normalisation et du numérique sur l’orientation ou le verrouillage des trajectoires d’innovation et transitions
</p:text>
    <p:extLst>
      <p:ext uri="{C676402C-5697-4E1C-873F-D02D1690AC5C}">
        <p15:threadingInfo xmlns:p15="http://schemas.microsoft.com/office/powerpoint/2012/main" timeZoneBias="-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8D88A-E85D-EC49-8679-57B0BCD1007B}" type="datetimeFigureOut">
              <a:rPr lang="fr-FR" smtClean="0"/>
              <a:t>03/12/2021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1EBCD7-95D8-E34A-BC5F-222004DCD6FF}" type="slidenum">
              <a:rPr lang="fr-FR" smtClean="0"/>
              <a:t>‹N°›</a:t>
            </a:fld>
            <a:endParaRPr lang="fr-FR"/>
          </a:p>
        </p:txBody>
      </p:sp>
    </p:spTree>
    <p:extLst>
      <p:ext uri="{BB962C8B-B14F-4D97-AF65-F5344CB8AC3E}">
        <p14:creationId xmlns:p14="http://schemas.microsoft.com/office/powerpoint/2010/main" val="2608825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Elle s’inscrit dans un mouvement de prise de conscience des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a:t>Destoumieux</a:t>
            </a:r>
            <a:r>
              <a:rPr lang="fr-FR" dirty="0"/>
              <a:t>-Garzon D. et al. </a:t>
            </a:r>
            <a:r>
              <a:rPr lang="en-US" dirty="0"/>
              <a:t>(2018) The One Health Concept: 10 Years Old and a Long Road Ahead, Frontiers in Veterinary Science, 5, 14.</a:t>
            </a:r>
            <a:endParaRPr lang="fr-FR" dirty="0"/>
          </a:p>
          <a:p>
            <a:endParaRPr lang="fr-FR" dirty="0"/>
          </a:p>
        </p:txBody>
      </p:sp>
      <p:sp>
        <p:nvSpPr>
          <p:cNvPr id="4" name="Espace réservé du numéro de diapositive 3"/>
          <p:cNvSpPr>
            <a:spLocks noGrp="1"/>
          </p:cNvSpPr>
          <p:nvPr>
            <p:ph type="sldNum" sz="quarter" idx="5"/>
          </p:nvPr>
        </p:nvSpPr>
        <p:spPr/>
        <p:txBody>
          <a:bodyPr/>
          <a:lstStyle/>
          <a:p>
            <a:fld id="{0F1EBCD7-95D8-E34A-BC5F-222004DCD6FF}" type="slidenum">
              <a:rPr lang="fr-FR" smtClean="0"/>
              <a:t>5</a:t>
            </a:fld>
            <a:endParaRPr lang="fr-FR"/>
          </a:p>
        </p:txBody>
      </p:sp>
    </p:spTree>
    <p:extLst>
      <p:ext uri="{BB962C8B-B14F-4D97-AF65-F5344CB8AC3E}">
        <p14:creationId xmlns:p14="http://schemas.microsoft.com/office/powerpoint/2010/main" val="850898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F1EBCD7-95D8-E34A-BC5F-222004DCD6FF}" type="slidenum">
              <a:rPr lang="fr-FR" smtClean="0"/>
              <a:t>6</a:t>
            </a:fld>
            <a:endParaRPr lang="fr-FR"/>
          </a:p>
        </p:txBody>
      </p:sp>
    </p:spTree>
    <p:extLst>
      <p:ext uri="{BB962C8B-B14F-4D97-AF65-F5344CB8AC3E}">
        <p14:creationId xmlns:p14="http://schemas.microsoft.com/office/powerpoint/2010/main" val="253198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1EBCD7-95D8-E34A-BC5F-222004DCD6FF}" type="slidenum">
              <a:rPr lang="fr-FR" smtClean="0"/>
              <a:t>11</a:t>
            </a:fld>
            <a:endParaRPr lang="fr-FR"/>
          </a:p>
        </p:txBody>
      </p:sp>
    </p:spTree>
    <p:extLst>
      <p:ext uri="{BB962C8B-B14F-4D97-AF65-F5344CB8AC3E}">
        <p14:creationId xmlns:p14="http://schemas.microsoft.com/office/powerpoint/2010/main" val="4010186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0F1EBCD7-95D8-E34A-BC5F-222004DCD6FF}" type="slidenum">
              <a:rPr lang="fr-FR" smtClean="0"/>
              <a:t>12</a:t>
            </a:fld>
            <a:endParaRPr lang="fr-FR"/>
          </a:p>
        </p:txBody>
      </p:sp>
    </p:spTree>
    <p:extLst>
      <p:ext uri="{BB962C8B-B14F-4D97-AF65-F5344CB8AC3E}">
        <p14:creationId xmlns:p14="http://schemas.microsoft.com/office/powerpoint/2010/main" val="269651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EF4D5437-6BE3-40BA-975D-B116F847B3A2}" type="slidenum">
              <a:rPr lang="fr-FR" smtClean="0"/>
              <a:t>23</a:t>
            </a:fld>
            <a:endParaRPr lang="fr-FR"/>
          </a:p>
        </p:txBody>
      </p:sp>
    </p:spTree>
    <p:extLst>
      <p:ext uri="{BB962C8B-B14F-4D97-AF65-F5344CB8AC3E}">
        <p14:creationId xmlns:p14="http://schemas.microsoft.com/office/powerpoint/2010/main" val="161088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effectLst/>
              </a:rPr>
              <a:t>28 MIN</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Quand on regarde les résultats pour l’ensemble des fermes enquêtées, on voit que la </a:t>
            </a:r>
            <a:r>
              <a:rPr lang="fr-FR" sz="1200" b="1" kern="1200" dirty="0">
                <a:solidFill>
                  <a:schemeClr val="tx1"/>
                </a:solidFill>
                <a:effectLst/>
                <a:latin typeface="+mn-lt"/>
                <a:ea typeface="+mn-ea"/>
                <a:cs typeface="+mn-cs"/>
              </a:rPr>
              <a:t>grande majorité des jugements sont de couleur verte ou blanche</a:t>
            </a:r>
            <a:r>
              <a:rPr lang="fr-FR" sz="1200" kern="1200" dirty="0">
                <a:solidFill>
                  <a:schemeClr val="tx1"/>
                </a:solidFill>
                <a:effectLst/>
                <a:latin typeface="+mn-lt"/>
                <a:ea typeface="+mn-ea"/>
                <a:cs typeface="+mn-cs"/>
              </a:rPr>
              <a:t>. Les éleveurs sont donc </a:t>
            </a:r>
            <a:r>
              <a:rPr lang="fr-FR" sz="1200" b="1" kern="1200" dirty="0">
                <a:solidFill>
                  <a:schemeClr val="tx1"/>
                </a:solidFill>
                <a:effectLst/>
                <a:latin typeface="+mn-lt"/>
                <a:ea typeface="+mn-ea"/>
                <a:cs typeface="+mn-cs"/>
              </a:rPr>
              <a:t>globalement satisfaits </a:t>
            </a:r>
            <a:r>
              <a:rPr lang="fr-FR" sz="1200" kern="1200" dirty="0">
                <a:solidFill>
                  <a:schemeClr val="tx1"/>
                </a:solidFill>
                <a:effectLst/>
                <a:latin typeface="+mn-lt"/>
                <a:ea typeface="+mn-ea"/>
                <a:cs typeface="+mn-cs"/>
              </a:rPr>
              <a:t>à l’issue de leur conversion en AB, et donc la </a:t>
            </a:r>
            <a:r>
              <a:rPr lang="fr-FR" sz="1200" b="1" kern="1200" dirty="0">
                <a:solidFill>
                  <a:schemeClr val="tx1"/>
                </a:solidFill>
                <a:effectLst/>
                <a:latin typeface="+mn-lt"/>
                <a:ea typeface="+mn-ea"/>
                <a:cs typeface="+mn-cs"/>
              </a:rPr>
              <a:t>vulnérabilité de leurs exploitations a diminué. </a:t>
            </a:r>
            <a:r>
              <a:rPr lang="fr-FR" sz="1200" kern="1200" dirty="0">
                <a:solidFill>
                  <a:schemeClr val="tx1"/>
                </a:solidFill>
                <a:effectLst/>
                <a:latin typeface="+mn-lt"/>
                <a:ea typeface="+mn-ea"/>
                <a:cs typeface="+mn-cs"/>
              </a:rPr>
              <a:t>Les évaluations négatives concernent </a:t>
            </a:r>
            <a:r>
              <a:rPr lang="fr-FR" sz="1200" b="1" kern="1200" dirty="0">
                <a:solidFill>
                  <a:schemeClr val="tx1"/>
                </a:solidFill>
                <a:effectLst/>
                <a:latin typeface="+mn-lt"/>
                <a:ea typeface="+mn-ea"/>
                <a:cs typeface="+mn-cs"/>
              </a:rPr>
              <a:t>6% des réponses </a:t>
            </a:r>
            <a:r>
              <a:rPr lang="fr-FR" sz="1200" kern="1200" dirty="0">
                <a:solidFill>
                  <a:schemeClr val="tx1"/>
                </a:solidFill>
                <a:effectLst/>
                <a:latin typeface="+mn-lt"/>
                <a:ea typeface="+mn-ea"/>
                <a:cs typeface="+mn-cs"/>
              </a:rPr>
              <a:t>et se concentrent sur les catégories </a:t>
            </a:r>
            <a:r>
              <a:rPr lang="fr-FR" sz="1200" b="1" kern="1200" dirty="0">
                <a:solidFill>
                  <a:schemeClr val="tx1"/>
                </a:solidFill>
                <a:effectLst/>
                <a:latin typeface="+mn-lt"/>
                <a:ea typeface="+mn-ea"/>
                <a:cs typeface="+mn-cs"/>
              </a:rPr>
              <a:t>agronomique, zootechnique et conditions de travail</a:t>
            </a:r>
            <a:r>
              <a:rPr lang="fr-FR" sz="1200" kern="1200" dirty="0">
                <a:solidFill>
                  <a:schemeClr val="tx1"/>
                </a:solidFill>
                <a:effectLst/>
                <a:latin typeface="+mn-lt"/>
                <a:ea typeface="+mn-ea"/>
                <a:cs typeface="+mn-cs"/>
              </a:rPr>
              <a:t>. Du côté de </a:t>
            </a:r>
            <a:r>
              <a:rPr lang="fr-FR" sz="1200" b="1" kern="1200" dirty="0">
                <a:solidFill>
                  <a:schemeClr val="tx1"/>
                </a:solidFill>
                <a:effectLst/>
                <a:latin typeface="+mn-lt"/>
                <a:ea typeface="+mn-ea"/>
                <a:cs typeface="+mn-cs"/>
              </a:rPr>
              <a:t>l’économie et du social</a:t>
            </a:r>
            <a:r>
              <a:rPr lang="fr-FR" sz="1200" kern="1200" dirty="0">
                <a:solidFill>
                  <a:schemeClr val="tx1"/>
                </a:solidFill>
                <a:effectLst/>
                <a:latin typeface="+mn-lt"/>
                <a:ea typeface="+mn-ea"/>
                <a:cs typeface="+mn-cs"/>
              </a:rPr>
              <a:t>, les éleveurs ont jugé de manière unanime des jugements positifs ou neutres. On remarque également </a:t>
            </a:r>
            <a:r>
              <a:rPr lang="fr-FR" sz="1200" b="1" kern="1200" dirty="0">
                <a:solidFill>
                  <a:schemeClr val="tx1"/>
                </a:solidFill>
                <a:effectLst/>
                <a:latin typeface="+mn-lt"/>
                <a:ea typeface="+mn-ea"/>
                <a:cs typeface="+mn-cs"/>
              </a:rPr>
              <a:t>qu’aucune des exploitations n’a que des évaluations négatives ou neutres</a:t>
            </a:r>
            <a:r>
              <a:rPr lang="fr-FR" sz="1200" kern="1200" dirty="0">
                <a:solidFill>
                  <a:schemeClr val="tx1"/>
                </a:solidFill>
                <a:effectLst/>
                <a:latin typeface="+mn-lt"/>
                <a:ea typeface="+mn-ea"/>
                <a:cs typeface="+mn-cs"/>
              </a:rPr>
              <a:t>. En effet, il y </a:t>
            </a:r>
            <a:r>
              <a:rPr lang="fr-FR" sz="1200" b="1" kern="1200" dirty="0">
                <a:solidFill>
                  <a:schemeClr val="tx1"/>
                </a:solidFill>
                <a:effectLst/>
                <a:latin typeface="+mn-lt"/>
                <a:ea typeface="+mn-ea"/>
                <a:cs typeface="+mn-cs"/>
              </a:rPr>
              <a:t>a 9 exploitations </a:t>
            </a:r>
            <a:r>
              <a:rPr lang="fr-FR" sz="1200" kern="1200" dirty="0">
                <a:solidFill>
                  <a:schemeClr val="tx1"/>
                </a:solidFill>
                <a:effectLst/>
                <a:latin typeface="+mn-lt"/>
                <a:ea typeface="+mn-ea"/>
                <a:cs typeface="+mn-cs"/>
              </a:rPr>
              <a:t>qui  ont une évaluation négative, et une exploitation qui en a deux.</a:t>
            </a:r>
          </a:p>
          <a:p>
            <a:endParaRPr lang="fr-FR" b="1" dirty="0">
              <a:effectLst/>
            </a:endParaRPr>
          </a:p>
        </p:txBody>
      </p:sp>
      <p:sp>
        <p:nvSpPr>
          <p:cNvPr id="4" name="Espace réservé du numéro de diapositive 3"/>
          <p:cNvSpPr>
            <a:spLocks noGrp="1"/>
          </p:cNvSpPr>
          <p:nvPr>
            <p:ph type="sldNum" sz="quarter" idx="10"/>
          </p:nvPr>
        </p:nvSpPr>
        <p:spPr/>
        <p:txBody>
          <a:bodyPr/>
          <a:lstStyle/>
          <a:p>
            <a:fld id="{6D3485F5-6B1A-8442-A69C-6BA36C6C2C77}" type="slidenum">
              <a:rPr lang="fr-FR" smtClean="0"/>
              <a:t>33</a:t>
            </a:fld>
            <a:endParaRPr lang="fr-FR"/>
          </a:p>
        </p:txBody>
      </p:sp>
    </p:spTree>
    <p:extLst>
      <p:ext uri="{BB962C8B-B14F-4D97-AF65-F5344CB8AC3E}">
        <p14:creationId xmlns:p14="http://schemas.microsoft.com/office/powerpoint/2010/main" val="3888120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CA4825CE-224A-044A-A4C0-5C363179E08E}" type="slidenum">
              <a:rPr lang="fr-FR" smtClean="0"/>
              <a:t>35</a:t>
            </a:fld>
            <a:endParaRPr lang="fr-FR"/>
          </a:p>
        </p:txBody>
      </p:sp>
    </p:spTree>
    <p:extLst>
      <p:ext uri="{BB962C8B-B14F-4D97-AF65-F5344CB8AC3E}">
        <p14:creationId xmlns:p14="http://schemas.microsoft.com/office/powerpoint/2010/main" val="1793499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3133737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1110857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1618264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30965541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3353608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EF3C5C08-6340-439F-BEE5-ECB22A8F01DE}" type="datetimeFigureOut">
              <a:rPr lang="fr-FR" smtClean="0"/>
              <a:t>03/12/2021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1595841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EF3C5C08-6340-439F-BEE5-ECB22A8F01DE}" type="datetimeFigureOut">
              <a:rPr lang="fr-FR" smtClean="0"/>
              <a:t>03/12/2021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273878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EF3C5C08-6340-439F-BEE5-ECB22A8F01DE}" type="datetimeFigureOut">
              <a:rPr lang="fr-FR" smtClean="0"/>
              <a:t>03/12/2021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2846343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EF3C5C08-6340-439F-BEE5-ECB22A8F01DE}" type="datetimeFigureOut">
              <a:rPr lang="fr-FR" smtClean="0"/>
              <a:t>03/12/2021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912690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3C5C08-6340-439F-BEE5-ECB22A8F01DE}" type="datetimeFigureOut">
              <a:rPr lang="fr-FR" smtClean="0"/>
              <a:t>03/12/2021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278476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EF3C5C08-6340-439F-BEE5-ECB22A8F01DE}" type="datetimeFigureOut">
              <a:rPr lang="fr-FR" smtClean="0"/>
              <a:t>03/12/2021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89CCE361-511B-4FF2-9C0F-604FA86E830A}" type="slidenum">
              <a:rPr lang="fr-FR" smtClean="0"/>
              <a:t>‹N°›</a:t>
            </a:fld>
            <a:endParaRPr lang="fr-FR"/>
          </a:p>
        </p:txBody>
      </p:sp>
    </p:spTree>
    <p:extLst>
      <p:ext uri="{BB962C8B-B14F-4D97-AF65-F5344CB8AC3E}">
        <p14:creationId xmlns:p14="http://schemas.microsoft.com/office/powerpoint/2010/main" val="3437586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C5C08-6340-439F-BEE5-ECB22A8F01DE}" type="datetimeFigureOut">
              <a:rPr lang="fr-FR" smtClean="0"/>
              <a:t>03/12/2021</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CCE361-511B-4FF2-9C0F-604FA86E830A}" type="slidenum">
              <a:rPr lang="fr-FR" smtClean="0"/>
              <a:t>‹N°›</a:t>
            </a:fld>
            <a:endParaRPr lang="fr-FR"/>
          </a:p>
        </p:txBody>
      </p:sp>
    </p:spTree>
    <p:extLst>
      <p:ext uri="{BB962C8B-B14F-4D97-AF65-F5344CB8AC3E}">
        <p14:creationId xmlns:p14="http://schemas.microsoft.com/office/powerpoint/2010/main" val="6804759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gif"/><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gif"/><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gif"/><Relationship Id="rId4" Type="http://schemas.openxmlformats.org/officeDocument/2006/relationships/image" Target="../media/image8.png"/><Relationship Id="rId9" Type="http://schemas.openxmlformats.org/officeDocument/2006/relationships/comments" Target="../comments/comment1.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jpe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gif"/><Relationship Id="rId10" Type="http://schemas.openxmlformats.org/officeDocument/2006/relationships/comments" Target="../comments/comment2.xml"/><Relationship Id="rId4" Type="http://schemas.openxmlformats.org/officeDocument/2006/relationships/image" Target="../media/image8.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p:cNvGrpSpPr/>
          <p:nvPr/>
        </p:nvGrpSpPr>
        <p:grpSpPr>
          <a:xfrm>
            <a:off x="1219199" y="416184"/>
            <a:ext cx="9815278" cy="6100381"/>
            <a:chOff x="1219199" y="442310"/>
            <a:chExt cx="9815278" cy="6100381"/>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7"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9603020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0970DC-89A0-534B-9D3E-B366F80B9F18}"/>
              </a:ext>
            </a:extLst>
          </p:cNvPr>
          <p:cNvSpPr>
            <a:spLocks noGrp="1"/>
          </p:cNvSpPr>
          <p:nvPr>
            <p:ph idx="1"/>
          </p:nvPr>
        </p:nvSpPr>
        <p:spPr>
          <a:xfrm>
            <a:off x="125268" y="1825625"/>
            <a:ext cx="11228532" cy="4351338"/>
          </a:xfrm>
        </p:spPr>
        <p:txBody>
          <a:bodyPr>
            <a:normAutofit fontScale="92500" lnSpcReduction="20000"/>
          </a:bodyPr>
          <a:lstStyle/>
          <a:p>
            <a:pPr marL="0" indent="0" algn="ctr">
              <a:buNone/>
            </a:pPr>
            <a:r>
              <a:rPr lang="fr-FR" b="1" dirty="0"/>
              <a:t>15h30 – 17h30 </a:t>
            </a:r>
          </a:p>
          <a:p>
            <a:pPr marL="0" indent="0">
              <a:buNone/>
            </a:pPr>
            <a:r>
              <a:rPr lang="fr-FR" sz="3000" b="1" dirty="0"/>
              <a:t>Session 3- Données, Numériques et Sciences participatives. </a:t>
            </a:r>
            <a:r>
              <a:rPr lang="fr-FR" sz="3000" dirty="0"/>
              <a:t>Chairs : A. Fortier, F. Hochereau, M. Carozzi.</a:t>
            </a:r>
          </a:p>
          <a:p>
            <a:pPr marL="0" indent="0">
              <a:buNone/>
            </a:pPr>
            <a:endParaRPr lang="fr-FR" sz="3000" dirty="0"/>
          </a:p>
          <a:p>
            <a:pPr lvl="1"/>
            <a:r>
              <a:rPr lang="fr-FR" sz="3000" dirty="0"/>
              <a:t> </a:t>
            </a:r>
            <a:r>
              <a:rPr lang="fr-FR" sz="3000" b="1" dirty="0"/>
              <a:t>Une approche historique sur les sciences participatives. Interaction Sciences-Sociétés</a:t>
            </a:r>
            <a:r>
              <a:rPr lang="fr-FR" sz="3000" dirty="0"/>
              <a:t>. </a:t>
            </a:r>
            <a:r>
              <a:rPr lang="fr-FR" sz="3000" dirty="0" err="1"/>
              <a:t>Volny</a:t>
            </a:r>
            <a:r>
              <a:rPr lang="fr-FR" sz="3000" dirty="0"/>
              <a:t> </a:t>
            </a:r>
            <a:r>
              <a:rPr lang="fr-FR" sz="3000" dirty="0" err="1"/>
              <a:t>Fages</a:t>
            </a:r>
            <a:r>
              <a:rPr lang="fr-FR" sz="3000" dirty="0"/>
              <a:t>. </a:t>
            </a:r>
          </a:p>
          <a:p>
            <a:pPr marL="457200" lvl="1" indent="0">
              <a:buNone/>
            </a:pPr>
            <a:endParaRPr lang="fr-FR" sz="3000" dirty="0"/>
          </a:p>
          <a:p>
            <a:pPr lvl="1"/>
            <a:r>
              <a:rPr lang="fr-FR" sz="3000" b="1" dirty="0"/>
              <a:t>Produire, reproduire, coproduire, partager, maintenir. Quelques épreuves de la vie des données</a:t>
            </a:r>
            <a:r>
              <a:rPr lang="fr-FR" sz="3000" dirty="0"/>
              <a:t>. Jérôme Denis.</a:t>
            </a:r>
          </a:p>
          <a:p>
            <a:pPr marL="457200" lvl="1" indent="0">
              <a:buNone/>
            </a:pPr>
            <a:endParaRPr lang="fr-FR" sz="3000" dirty="0"/>
          </a:p>
          <a:p>
            <a:pPr lvl="1"/>
            <a:r>
              <a:rPr lang="fr-FR" sz="3000" b="1" dirty="0"/>
              <a:t>L'appropriation des savoir-faire par les entreprises. </a:t>
            </a:r>
            <a:r>
              <a:rPr lang="fr-FR" sz="3000" dirty="0"/>
              <a:t>Christian Bessy </a:t>
            </a:r>
          </a:p>
          <a:p>
            <a:pPr marL="0" indent="0">
              <a:buNone/>
            </a:pPr>
            <a:endParaRPr lang="fr-FR" sz="3000" dirty="0"/>
          </a:p>
          <a:p>
            <a:endParaRPr lang="fr-FR" dirty="0"/>
          </a:p>
        </p:txBody>
      </p:sp>
      <p:sp>
        <p:nvSpPr>
          <p:cNvPr id="4" name="Titre 1">
            <a:extLst>
              <a:ext uri="{FF2B5EF4-FFF2-40B4-BE49-F238E27FC236}">
                <a16:creationId xmlns:a16="http://schemas.microsoft.com/office/drawing/2014/main" id="{60A59637-191E-B542-A686-E1F4833EDB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EF0C516B-EE21-CA44-9698-D6109084C24C}"/>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D3FAE3D8-A2A1-1941-B514-01A2BFF1C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2DC662F4-0887-D241-9894-78A326E41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E7747737-02CE-7D40-B359-7728293FA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B1EF7D29-F68E-0A4B-9C85-6F77ADFCFD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2483754-F966-4341-B2F8-54BEB45C7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900743AC-E450-0840-803B-8F4E9336FB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9105486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0970DC-89A0-534B-9D3E-B366F80B9F18}"/>
              </a:ext>
            </a:extLst>
          </p:cNvPr>
          <p:cNvSpPr>
            <a:spLocks noGrp="1"/>
          </p:cNvSpPr>
          <p:nvPr>
            <p:ph idx="1"/>
          </p:nvPr>
        </p:nvSpPr>
        <p:spPr/>
        <p:txBody>
          <a:bodyPr>
            <a:normAutofit lnSpcReduction="10000"/>
          </a:bodyPr>
          <a:lstStyle/>
          <a:p>
            <a:pPr lvl="1"/>
            <a:r>
              <a:rPr lang="fr-FR" dirty="0"/>
              <a:t>Session 1 </a:t>
            </a:r>
            <a:r>
              <a:rPr lang="fr-FR" b="1" dirty="0"/>
              <a:t>Innovations et processus de transitions : analyse critique des nouveaux paradigmes</a:t>
            </a:r>
            <a:endParaRPr lang="fr-FR" dirty="0"/>
          </a:p>
          <a:p>
            <a:r>
              <a:rPr lang="fr-FR" dirty="0"/>
              <a:t>Matthieu </a:t>
            </a:r>
            <a:r>
              <a:rPr lang="fr-FR" dirty="0" err="1"/>
              <a:t>Montalban</a:t>
            </a:r>
            <a:r>
              <a:rPr lang="fr-FR" dirty="0"/>
              <a:t> : MC - Economiste à l’UMR </a:t>
            </a:r>
            <a:r>
              <a:rPr lang="fr-FR" dirty="0" err="1"/>
              <a:t>GREThA</a:t>
            </a:r>
            <a:r>
              <a:rPr lang="fr-FR" dirty="0"/>
              <a:t> – Université Bordeaux – Membre Economistes atterrés-</a:t>
            </a:r>
          </a:p>
          <a:p>
            <a:pPr lvl="1"/>
            <a:r>
              <a:rPr lang="fr-FR" dirty="0"/>
              <a:t>Economie industrielle – Innovations – Santé Industries pharmaceutiques -  </a:t>
            </a:r>
          </a:p>
          <a:p>
            <a:r>
              <a:rPr lang="fr-FR" dirty="0"/>
              <a:t>Hélène Tordjman : MC – Economiste – Paris Sorbonne Paris Nord</a:t>
            </a:r>
          </a:p>
          <a:p>
            <a:pPr lvl="1"/>
            <a:r>
              <a:rPr lang="fr-FR" dirty="0"/>
              <a:t>Economie – Effets non intentionnels des innovations du vivant – Critique de l’écologie marchande</a:t>
            </a:r>
          </a:p>
          <a:p>
            <a:r>
              <a:rPr lang="fr-FR" dirty="0"/>
              <a:t>Guillaume Martin : </a:t>
            </a:r>
            <a:r>
              <a:rPr lang="fr-FR" dirty="0" err="1"/>
              <a:t>INRAe</a:t>
            </a:r>
            <a:r>
              <a:rPr lang="fr-FR" dirty="0"/>
              <a:t> UMR AGIR</a:t>
            </a:r>
          </a:p>
          <a:p>
            <a:pPr lvl="1"/>
            <a:r>
              <a:rPr lang="fr-FR" dirty="0"/>
              <a:t>Agronome – Motivation d’engagements des éleveurs dans les pratiques </a:t>
            </a:r>
            <a:r>
              <a:rPr lang="fr-FR" dirty="0" err="1"/>
              <a:t>agroécologiques</a:t>
            </a:r>
            <a:r>
              <a:rPr lang="fr-FR" dirty="0"/>
              <a:t> – gestion des risques </a:t>
            </a:r>
          </a:p>
          <a:p>
            <a:pPr lvl="1"/>
            <a:endParaRPr lang="fr-FR" dirty="0"/>
          </a:p>
        </p:txBody>
      </p:sp>
      <p:sp>
        <p:nvSpPr>
          <p:cNvPr id="4" name="Titre 1">
            <a:extLst>
              <a:ext uri="{FF2B5EF4-FFF2-40B4-BE49-F238E27FC236}">
                <a16:creationId xmlns:a16="http://schemas.microsoft.com/office/drawing/2014/main" id="{60A59637-191E-B542-A686-E1F4833EDB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EF0C516B-EE21-CA44-9698-D6109084C24C}"/>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D3FAE3D8-A2A1-1941-B514-01A2BFF1C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2DC662F4-0887-D241-9894-78A326E419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E7747737-02CE-7D40-B359-7728293FAA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B1EF7D29-F68E-0A4B-9C85-6F77ADFCFD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2483754-F966-4341-B2F8-54BEB45C7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900743AC-E450-0840-803B-8F4E9336FB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4229314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0970DC-89A0-534B-9D3E-B366F80B9F18}"/>
              </a:ext>
            </a:extLst>
          </p:cNvPr>
          <p:cNvSpPr>
            <a:spLocks noGrp="1"/>
          </p:cNvSpPr>
          <p:nvPr>
            <p:ph idx="1"/>
          </p:nvPr>
        </p:nvSpPr>
        <p:spPr>
          <a:xfrm>
            <a:off x="301083" y="1825625"/>
            <a:ext cx="11052717" cy="4351338"/>
          </a:xfrm>
        </p:spPr>
        <p:txBody>
          <a:bodyPr>
            <a:normAutofit fontScale="92500" lnSpcReduction="10000"/>
          </a:bodyPr>
          <a:lstStyle/>
          <a:p>
            <a:pPr marL="457200" lvl="1" indent="0">
              <a:buNone/>
            </a:pPr>
            <a:r>
              <a:rPr lang="fr-FR" dirty="0"/>
              <a:t>Session 1: </a:t>
            </a:r>
            <a:r>
              <a:rPr lang="fr-FR" b="1" dirty="0"/>
              <a:t>Innovations et processus de transitions : analyse critique des nouveaux paradigmes</a:t>
            </a:r>
            <a:endParaRPr lang="fr-FR" dirty="0"/>
          </a:p>
          <a:p>
            <a:pPr lvl="1"/>
            <a:r>
              <a:rPr lang="fr-FR" dirty="0"/>
              <a:t>Contexte agricole confronté à de nombreux enjeux et injonctions paradoxales </a:t>
            </a:r>
          </a:p>
          <a:p>
            <a:pPr lvl="2"/>
            <a:r>
              <a:rPr lang="fr-FR" dirty="0"/>
              <a:t>Environnementaux : changement climatique, préservation de la biodiversité (sol, plante, animal), gestion des ressources (eau, énergie, … ), paysages</a:t>
            </a:r>
          </a:p>
          <a:p>
            <a:pPr lvl="2"/>
            <a:r>
              <a:rPr lang="fr-FR" dirty="0"/>
              <a:t>Sociétaux : revenus vivables pour les agriculteurs, autonomie et résilience  alimentaire, demandes des </a:t>
            </a:r>
            <a:r>
              <a:rPr lang="fr-FR" i="1" dirty="0"/>
              <a:t>consommacteurs</a:t>
            </a:r>
            <a:r>
              <a:rPr lang="fr-FR" dirty="0"/>
              <a:t> (prix, sociaux, environnementales) </a:t>
            </a:r>
          </a:p>
          <a:p>
            <a:pPr lvl="2"/>
            <a:r>
              <a:rPr lang="fr-FR" dirty="0"/>
              <a:t>Economiques: compétitivité , formation </a:t>
            </a:r>
          </a:p>
          <a:p>
            <a:pPr lvl="1"/>
            <a:r>
              <a:rPr lang="fr-FR" dirty="0"/>
              <a:t>Politiques publiques incitatives </a:t>
            </a:r>
          </a:p>
          <a:p>
            <a:pPr lvl="2"/>
            <a:r>
              <a:rPr lang="fr-FR" dirty="0"/>
              <a:t>à l’innovation mais souvent fortement technologiques </a:t>
            </a:r>
          </a:p>
          <a:p>
            <a:pPr lvl="2"/>
            <a:r>
              <a:rPr lang="fr-FR" dirty="0"/>
              <a:t>Concept de « santé globale » pour lever les verrous,  pour mieux articuler les 3 enjeux ?</a:t>
            </a:r>
          </a:p>
          <a:p>
            <a:pPr lvl="1"/>
            <a:r>
              <a:rPr lang="fr-FR" dirty="0"/>
              <a:t>Comment s’engager dans ces transitions agro-écologiques en imaginant et expérimentant  de nouvelles voies organisationnelles, institutionnelles, sociétales et </a:t>
            </a:r>
            <a:r>
              <a:rPr lang="fr-FR" dirty="0" err="1"/>
              <a:t>low-tech</a:t>
            </a:r>
            <a:r>
              <a:rPr lang="fr-FR" dirty="0"/>
              <a:t> et high-tech ?</a:t>
            </a:r>
          </a:p>
        </p:txBody>
      </p:sp>
      <p:sp>
        <p:nvSpPr>
          <p:cNvPr id="4" name="Titre 1">
            <a:extLst>
              <a:ext uri="{FF2B5EF4-FFF2-40B4-BE49-F238E27FC236}">
                <a16:creationId xmlns:a16="http://schemas.microsoft.com/office/drawing/2014/main" id="{60A59637-191E-B542-A686-E1F4833EDB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EF0C516B-EE21-CA44-9698-D6109084C24C}"/>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D3FAE3D8-A2A1-1941-B514-01A2BFF1C8F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2DC662F4-0887-D241-9894-78A326E4191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E7747737-02CE-7D40-B359-7728293FAA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B1EF7D29-F68E-0A4B-9C85-6F77ADFCFD9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2483754-F966-4341-B2F8-54BEB45C764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900743AC-E450-0840-803B-8F4E9336FB4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218541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fontScale="90000"/>
          </a:bodyPr>
          <a:lstStyle/>
          <a:p>
            <a:pPr algn="r"/>
            <a:r>
              <a:rPr lang="fr-FR" sz="4900" b="1" dirty="0"/>
              <a:t>Technologie, Institutions et pouvoir : une économie politique des industries de la santé. </a:t>
            </a:r>
            <a:r>
              <a:rPr lang="fr-FR" dirty="0"/>
              <a:t/>
            </a:r>
            <a:br>
              <a:rPr lang="fr-FR" dirty="0"/>
            </a:br>
            <a:r>
              <a:rPr lang="fr-FR" sz="2700" dirty="0"/>
              <a:t>Matthieu </a:t>
            </a:r>
            <a:r>
              <a:rPr lang="fr-FR" sz="2700" dirty="0" err="1"/>
              <a:t>Montalban</a:t>
            </a:r>
            <a:r>
              <a:rPr lang="fr-FR" sz="2700" dirty="0"/>
              <a:t> (</a:t>
            </a:r>
            <a:r>
              <a:rPr lang="fr-FR" sz="2700" dirty="0" err="1"/>
              <a:t>GREThA</a:t>
            </a:r>
            <a:r>
              <a:rPr lang="fr-FR" sz="2700" dirty="0"/>
              <a:t>, UMR CNRS-Université de Bordeaux)</a:t>
            </a:r>
            <a:br>
              <a:rPr lang="fr-FR" sz="2700" dirty="0"/>
            </a:br>
            <a:endParaRPr lang="en-GB"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14511337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a:bodyPr>
          <a:lstStyle/>
          <a:p>
            <a:pPr algn="r"/>
            <a:r>
              <a:rPr lang="fr-FR" sz="5400" b="1" dirty="0"/>
              <a:t>La croissance verte contre la nature ? </a:t>
            </a:r>
            <a:r>
              <a:rPr lang="fr-FR" dirty="0"/>
              <a:t/>
            </a:r>
            <a:br>
              <a:rPr lang="fr-FR" dirty="0"/>
            </a:br>
            <a:r>
              <a:rPr lang="fr-FR" sz="2400" i="1" dirty="0"/>
              <a:t>Hélène Tordjman (IFRIS - Université Paris XIII) </a:t>
            </a:r>
            <a:endParaRPr lang="fr-FR" i="1"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17020952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fontScale="90000"/>
          </a:bodyPr>
          <a:lstStyle/>
          <a:p>
            <a:pPr algn="r"/>
            <a:r>
              <a:rPr lang="fr-FR" sz="4400" b="1" dirty="0"/>
              <a:t>Motivations et engagement dans les transitions </a:t>
            </a:r>
            <a:r>
              <a:rPr lang="fr-FR" sz="4400" b="1" dirty="0" err="1"/>
              <a:t>agroécologiques</a:t>
            </a:r>
            <a:r>
              <a:rPr lang="fr-FR" sz="4400" b="1" dirty="0"/>
              <a:t>. Incertitudes et impacts. </a:t>
            </a:r>
            <a:r>
              <a:rPr lang="fr-FR" dirty="0"/>
              <a:t/>
            </a:r>
            <a:br>
              <a:rPr lang="fr-FR" dirty="0"/>
            </a:br>
            <a:r>
              <a:rPr lang="fr-FR" sz="2700" i="1" dirty="0"/>
              <a:t>Guillaume Martin (UMR AGIR : INRAE, INPT, ENSFEA, CNRS) </a:t>
            </a:r>
            <a:r>
              <a:rPr lang="fr-FR" sz="2700" dirty="0"/>
              <a:t/>
            </a:r>
            <a:br>
              <a:rPr lang="fr-FR" sz="2700" dirty="0"/>
            </a:br>
            <a:endParaRPr lang="en-GB"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0" y="48881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5164224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1559496" y="2102992"/>
            <a:ext cx="4608512" cy="1470025"/>
          </a:xfrm>
        </p:spPr>
        <p:txBody>
          <a:bodyPr>
            <a:noAutofit/>
          </a:bodyPr>
          <a:lstStyle/>
          <a:p>
            <a:r>
              <a:rPr lang="fr-FR" sz="4000" b="1" dirty="0"/>
              <a:t>Motivations d’éleveurs laitiers aveyronnais pour se convertir à l’AB lors de la crise laitière de 2015-16</a:t>
            </a:r>
          </a:p>
        </p:txBody>
      </p:sp>
      <p:sp>
        <p:nvSpPr>
          <p:cNvPr id="5" name="Sous-titre 4"/>
          <p:cNvSpPr>
            <a:spLocks noGrp="1"/>
          </p:cNvSpPr>
          <p:nvPr>
            <p:ph type="subTitle" idx="1"/>
          </p:nvPr>
        </p:nvSpPr>
        <p:spPr>
          <a:xfrm>
            <a:off x="1631504" y="4725144"/>
            <a:ext cx="4680000" cy="1032520"/>
          </a:xfrm>
        </p:spPr>
        <p:txBody>
          <a:bodyPr>
            <a:noAutofit/>
          </a:bodyPr>
          <a:lstStyle/>
          <a:p>
            <a:r>
              <a:rPr lang="fr-FR" sz="3600" dirty="0">
                <a:solidFill>
                  <a:schemeClr val="bg1"/>
                </a:solidFill>
              </a:rPr>
              <a:t>Maëlys Bouttes et Guillaume Martin</a:t>
            </a:r>
          </a:p>
        </p:txBody>
      </p:sp>
      <p:pic>
        <p:nvPicPr>
          <p:cNvPr id="2" name="Image 1" descr="Capture d’écran 2017-12-05 à 14.34.3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12025" y="1916833"/>
            <a:ext cx="4241145" cy="3695969"/>
          </a:xfrm>
          <a:prstGeom prst="rect">
            <a:avLst/>
          </a:prstGeom>
        </p:spPr>
      </p:pic>
      <p:pic>
        <p:nvPicPr>
          <p:cNvPr id="3" name="Image 2"/>
          <p:cNvPicPr>
            <a:picLocks noChangeAspect="1"/>
          </p:cNvPicPr>
          <p:nvPr/>
        </p:nvPicPr>
        <p:blipFill>
          <a:blip r:embed="rId3"/>
          <a:stretch>
            <a:fillRect/>
          </a:stretch>
        </p:blipFill>
        <p:spPr>
          <a:xfrm>
            <a:off x="5736512" y="728"/>
            <a:ext cx="4968000" cy="1652581"/>
          </a:xfrm>
          <a:prstGeom prst="rect">
            <a:avLst/>
          </a:prstGeom>
        </p:spPr>
      </p:pic>
      <p:sp>
        <p:nvSpPr>
          <p:cNvPr id="7" name="Espace réservé du numéro de diapositive 6"/>
          <p:cNvSpPr>
            <a:spLocks noGrp="1"/>
          </p:cNvSpPr>
          <p:nvPr>
            <p:ph type="sldNum" sz="quarter" idx="12"/>
          </p:nvPr>
        </p:nvSpPr>
        <p:spPr/>
        <p:txBody>
          <a:bodyPr/>
          <a:lstStyle/>
          <a:p>
            <a:fld id="{5C168576-BBDA-434D-A1C7-9B1948845229}" type="slidenum">
              <a:rPr lang="fr-FR" smtClean="0">
                <a:solidFill>
                  <a:prstClr val="black">
                    <a:tint val="75000"/>
                  </a:prstClr>
                </a:solidFill>
              </a:rPr>
              <a:pPr/>
              <a:t>16</a:t>
            </a:fld>
            <a:endParaRPr lang="fr-FR">
              <a:solidFill>
                <a:prstClr val="black">
                  <a:tint val="75000"/>
                </a:prstClr>
              </a:solidFill>
            </a:endParaRPr>
          </a:p>
        </p:txBody>
      </p:sp>
    </p:spTree>
    <p:extLst>
      <p:ext uri="{BB962C8B-B14F-4D97-AF65-F5344CB8AC3E}">
        <p14:creationId xmlns:p14="http://schemas.microsoft.com/office/powerpoint/2010/main" val="19630297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951984" y="773832"/>
            <a:ext cx="4258816" cy="1143000"/>
          </a:xfrm>
        </p:spPr>
        <p:txBody>
          <a:bodyPr>
            <a:normAutofit fontScale="90000"/>
          </a:bodyPr>
          <a:lstStyle/>
          <a:p>
            <a:r>
              <a:rPr lang="fr-FR" dirty="0"/>
              <a:t>Une baisse généralisée du prix du lait en 2015</a:t>
            </a:r>
          </a:p>
        </p:txBody>
      </p:sp>
      <p:pic>
        <p:nvPicPr>
          <p:cNvPr id="4" name="Espace réservé du contenu 3" descr="Prix_lait_bio_bilan2016 (glissé(e)s).pdf"/>
          <p:cNvPicPr>
            <a:picLocks noChangeAspect="1"/>
          </p:cNvPicPr>
          <p:nvPr/>
        </p:nvPicPr>
        <p:blipFill rotWithShape="1">
          <a:blip r:embed="rId2">
            <a:extLst>
              <a:ext uri="{28A0092B-C50C-407E-A947-70E740481C1C}">
                <a14:useLocalDpi xmlns:a14="http://schemas.microsoft.com/office/drawing/2010/main" val="0"/>
              </a:ext>
            </a:extLst>
          </a:blip>
          <a:srcRect l="17467" t="20627" r="19032" b="12064"/>
          <a:stretch/>
        </p:blipFill>
        <p:spPr>
          <a:xfrm>
            <a:off x="1528590" y="188640"/>
            <a:ext cx="4326021" cy="3240360"/>
          </a:xfrm>
          <a:prstGeom prst="rect">
            <a:avLst/>
          </a:prstGeom>
        </p:spPr>
      </p:pic>
      <p:sp>
        <p:nvSpPr>
          <p:cNvPr id="5" name="ZoneTexte 4"/>
          <p:cNvSpPr txBox="1"/>
          <p:nvPr/>
        </p:nvSpPr>
        <p:spPr>
          <a:xfrm>
            <a:off x="3756248" y="476673"/>
            <a:ext cx="2051720" cy="276999"/>
          </a:xfrm>
          <a:prstGeom prst="rect">
            <a:avLst/>
          </a:prstGeom>
          <a:noFill/>
        </p:spPr>
        <p:txBody>
          <a:bodyPr wrap="square" rtlCol="0">
            <a:spAutoFit/>
          </a:bodyPr>
          <a:lstStyle/>
          <a:p>
            <a:r>
              <a:rPr lang="fr-FR" sz="1200" i="1" dirty="0">
                <a:solidFill>
                  <a:prstClr val="black"/>
                </a:solidFill>
                <a:latin typeface="Arial" panose="020B0604020202020204" pitchFamily="34" charset="0"/>
                <a:cs typeface="Arial" panose="020B0604020202020204" pitchFamily="34" charset="0"/>
              </a:rPr>
              <a:t>Source: France </a:t>
            </a:r>
            <a:r>
              <a:rPr lang="fr-FR" sz="1200" i="1" dirty="0" err="1">
                <a:solidFill>
                  <a:prstClr val="black"/>
                </a:solidFill>
                <a:latin typeface="Arial" panose="020B0604020202020204" pitchFamily="34" charset="0"/>
                <a:cs typeface="Arial" panose="020B0604020202020204" pitchFamily="34" charset="0"/>
              </a:rPr>
              <a:t>Agrimer</a:t>
            </a:r>
            <a:endParaRPr lang="fr-FR" sz="1200" i="1" dirty="0">
              <a:solidFill>
                <a:prstClr val="black"/>
              </a:solidFill>
              <a:latin typeface="Arial" panose="020B0604020202020204" pitchFamily="34" charset="0"/>
              <a:cs typeface="Arial" panose="020B0604020202020204"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99636"/>
            <a:ext cx="6151227" cy="262165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itre 1"/>
          <p:cNvSpPr txBox="1">
            <a:spLocks/>
          </p:cNvSpPr>
          <p:nvPr/>
        </p:nvSpPr>
        <p:spPr>
          <a:xfrm>
            <a:off x="7782730" y="3975700"/>
            <a:ext cx="288527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4000" dirty="0"/>
              <a:t>Sans baisse significative du prix des intrants</a:t>
            </a:r>
          </a:p>
        </p:txBody>
      </p:sp>
      <p:sp>
        <p:nvSpPr>
          <p:cNvPr id="3" name="Espace réservé du numéro de diapositive 2"/>
          <p:cNvSpPr>
            <a:spLocks noGrp="1"/>
          </p:cNvSpPr>
          <p:nvPr>
            <p:ph type="sldNum" sz="quarter" idx="12"/>
          </p:nvPr>
        </p:nvSpPr>
        <p:spPr/>
        <p:txBody>
          <a:bodyPr/>
          <a:lstStyle/>
          <a:p>
            <a:fld id="{5C168576-BBDA-434D-A1C7-9B1948845229}" type="slidenum">
              <a:rPr lang="fr-FR" smtClean="0">
                <a:solidFill>
                  <a:prstClr val="black">
                    <a:tint val="75000"/>
                  </a:prstClr>
                </a:solidFill>
              </a:rPr>
              <a:pPr/>
              <a:t>17</a:t>
            </a:fld>
            <a:endParaRPr lang="fr-FR">
              <a:solidFill>
                <a:prstClr val="black">
                  <a:tint val="75000"/>
                </a:prstClr>
              </a:solidFill>
            </a:endParaRPr>
          </a:p>
        </p:txBody>
      </p:sp>
    </p:spTree>
    <p:extLst>
      <p:ext uri="{BB962C8B-B14F-4D97-AF65-F5344CB8AC3E}">
        <p14:creationId xmlns:p14="http://schemas.microsoft.com/office/powerpoint/2010/main" val="2482866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Une filière conventionnelle en crise</a:t>
            </a:r>
          </a:p>
        </p:txBody>
      </p:sp>
      <p:sp>
        <p:nvSpPr>
          <p:cNvPr id="3" name="Espace réservé du contenu 2"/>
          <p:cNvSpPr>
            <a:spLocks noGrp="1"/>
          </p:cNvSpPr>
          <p:nvPr>
            <p:ph idx="1"/>
          </p:nvPr>
        </p:nvSpPr>
        <p:spPr>
          <a:xfrm>
            <a:off x="1631504" y="1412777"/>
            <a:ext cx="5365104" cy="4525963"/>
          </a:xfrm>
        </p:spPr>
        <p:txBody>
          <a:bodyPr>
            <a:normAutofit/>
          </a:bodyPr>
          <a:lstStyle/>
          <a:p>
            <a:r>
              <a:rPr lang="fr-FR" dirty="0"/>
              <a:t>L’amélioration de l’efficience d’utilisation des intrants </a:t>
            </a:r>
          </a:p>
          <a:p>
            <a:pPr marL="0" indent="0">
              <a:buNone/>
            </a:pPr>
            <a:r>
              <a:rPr lang="fr-FR" dirty="0"/>
              <a:t>(par ex. g de concentrés par kg de lait) ne suffit plus</a:t>
            </a:r>
          </a:p>
          <a:p>
            <a:endParaRPr lang="fr-FR" dirty="0"/>
          </a:p>
          <a:p>
            <a:r>
              <a:rPr lang="fr-FR" dirty="0"/>
              <a:t>La logique de l’agrandissement pour viser les économies d’échelle ne fonctionne plus</a:t>
            </a:r>
          </a:p>
          <a:p>
            <a:endParaRPr lang="fr-FR"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96608" y="3872586"/>
            <a:ext cx="3563888" cy="200468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609" y="1663128"/>
            <a:ext cx="3518689" cy="21053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Espace réservé du numéro de diapositive 5"/>
          <p:cNvSpPr>
            <a:spLocks noGrp="1"/>
          </p:cNvSpPr>
          <p:nvPr>
            <p:ph type="sldNum" sz="quarter" idx="12"/>
          </p:nvPr>
        </p:nvSpPr>
        <p:spPr/>
        <p:txBody>
          <a:bodyPr/>
          <a:lstStyle/>
          <a:p>
            <a:fld id="{5C168576-BBDA-434D-A1C7-9B1948845229}" type="slidenum">
              <a:rPr lang="fr-FR" smtClean="0">
                <a:solidFill>
                  <a:prstClr val="black">
                    <a:tint val="75000"/>
                  </a:prstClr>
                </a:solidFill>
              </a:rPr>
              <a:pPr/>
              <a:t>18</a:t>
            </a:fld>
            <a:endParaRPr lang="fr-FR">
              <a:solidFill>
                <a:prstClr val="black">
                  <a:tint val="75000"/>
                </a:prstClr>
              </a:solidFill>
            </a:endParaRPr>
          </a:p>
        </p:txBody>
      </p:sp>
    </p:spTree>
    <p:extLst>
      <p:ext uri="{BB962C8B-B14F-4D97-AF65-F5344CB8AC3E}">
        <p14:creationId xmlns:p14="http://schemas.microsoft.com/office/powerpoint/2010/main" val="4026508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985" y="44624"/>
            <a:ext cx="4621213" cy="36639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2" name="Titre 1"/>
          <p:cNvSpPr>
            <a:spLocks noGrp="1"/>
          </p:cNvSpPr>
          <p:nvPr>
            <p:ph type="title"/>
          </p:nvPr>
        </p:nvSpPr>
        <p:spPr>
          <a:xfrm>
            <a:off x="1991544" y="557808"/>
            <a:ext cx="2808312" cy="1143000"/>
          </a:xfrm>
        </p:spPr>
        <p:txBody>
          <a:bodyPr>
            <a:noAutofit/>
          </a:bodyPr>
          <a:lstStyle/>
          <a:p>
            <a:r>
              <a:rPr lang="fr-FR" dirty="0"/>
              <a:t>La filière bio comme issue?</a:t>
            </a:r>
          </a:p>
        </p:txBody>
      </p:sp>
      <p:sp>
        <p:nvSpPr>
          <p:cNvPr id="4" name="ZoneTexte 3"/>
          <p:cNvSpPr txBox="1"/>
          <p:nvPr/>
        </p:nvSpPr>
        <p:spPr>
          <a:xfrm>
            <a:off x="5329883" y="44624"/>
            <a:ext cx="1656184" cy="369332"/>
          </a:xfrm>
          <a:prstGeom prst="rect">
            <a:avLst/>
          </a:prstGeom>
          <a:noFill/>
        </p:spPr>
        <p:txBody>
          <a:bodyPr wrap="square" rtlCol="0">
            <a:spAutoFit/>
          </a:bodyPr>
          <a:lstStyle/>
          <a:p>
            <a:r>
              <a:rPr lang="fr-FR" dirty="0"/>
              <a:t>Source: CNIEL</a:t>
            </a:r>
          </a:p>
        </p:txBody>
      </p:sp>
      <p:sp>
        <p:nvSpPr>
          <p:cNvPr id="6" name="Titre 1"/>
          <p:cNvSpPr txBox="1">
            <a:spLocks/>
          </p:cNvSpPr>
          <p:nvPr/>
        </p:nvSpPr>
        <p:spPr>
          <a:xfrm>
            <a:off x="1836044" y="2564904"/>
            <a:ext cx="3323853" cy="2295128"/>
          </a:xfrm>
          <a:prstGeom prst="rect">
            <a:avLst/>
          </a:prstGeom>
        </p:spPr>
        <p:txBody>
          <a:bodyPr vert="horz" lIns="91440" tIns="45720" rIns="91440" bIns="45720" rtlCol="0" anchor="ctr">
            <a:normAutofit fontScale="6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dirty="0"/>
              <a:t>Positionnement des laiteries sur les marchés bios</a:t>
            </a:r>
          </a:p>
          <a:p>
            <a:r>
              <a:rPr lang="fr-FR" dirty="0"/>
              <a:t>Ex. de 46 à 150 M de L en collecte d’ici 2020 pour SODIAAL</a:t>
            </a:r>
          </a:p>
        </p:txBody>
      </p:sp>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35252" b="49428"/>
          <a:stretch/>
        </p:blipFill>
        <p:spPr bwMode="auto">
          <a:xfrm>
            <a:off x="5325294" y="3429000"/>
            <a:ext cx="5342706" cy="25211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Espace réservé du numéro de diapositive 2"/>
          <p:cNvSpPr>
            <a:spLocks noGrp="1"/>
          </p:cNvSpPr>
          <p:nvPr>
            <p:ph type="sldNum" sz="quarter" idx="12"/>
          </p:nvPr>
        </p:nvSpPr>
        <p:spPr/>
        <p:txBody>
          <a:bodyPr/>
          <a:lstStyle/>
          <a:p>
            <a:fld id="{5C168576-BBDA-434D-A1C7-9B1948845229}" type="slidenum">
              <a:rPr lang="fr-FR" smtClean="0">
                <a:solidFill>
                  <a:prstClr val="black">
                    <a:tint val="75000"/>
                  </a:prstClr>
                </a:solidFill>
              </a:rPr>
              <a:pPr/>
              <a:t>19</a:t>
            </a:fld>
            <a:endParaRPr lang="fr-FR">
              <a:solidFill>
                <a:prstClr val="black">
                  <a:tint val="75000"/>
                </a:prstClr>
              </a:solidFill>
            </a:endParaRPr>
          </a:p>
        </p:txBody>
      </p:sp>
    </p:spTree>
    <p:extLst>
      <p:ext uri="{BB962C8B-B14F-4D97-AF65-F5344CB8AC3E}">
        <p14:creationId xmlns:p14="http://schemas.microsoft.com/office/powerpoint/2010/main" val="3149412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61109" y="1825625"/>
            <a:ext cx="11795665" cy="4351338"/>
          </a:xfrm>
        </p:spPr>
        <p:txBody>
          <a:bodyPr>
            <a:normAutofit/>
          </a:bodyPr>
          <a:lstStyle/>
          <a:p>
            <a:pPr marL="0" indent="0" algn="ctr">
              <a:buNone/>
            </a:pPr>
            <a:endParaRPr lang="fr-FR" b="1" dirty="0"/>
          </a:p>
          <a:p>
            <a:pPr marL="0" indent="0" algn="ctr">
              <a:buNone/>
            </a:pPr>
            <a:endParaRPr lang="fr-FR" b="1" dirty="0"/>
          </a:p>
          <a:p>
            <a:pPr marL="0" indent="0" algn="ctr">
              <a:buNone/>
            </a:pPr>
            <a:endParaRPr lang="fr-FR" b="1" dirty="0"/>
          </a:p>
          <a:p>
            <a:pPr marL="0" indent="0" algn="ctr">
              <a:buNone/>
            </a:pPr>
            <a:r>
              <a:rPr lang="fr-FR" b="1" dirty="0"/>
              <a:t>Santé globale et innovations.</a:t>
            </a:r>
            <a:endParaRPr lang="fr-FR" dirty="0"/>
          </a:p>
          <a:p>
            <a:pPr marL="0" indent="0" algn="ctr">
              <a:buNone/>
            </a:pPr>
            <a:r>
              <a:rPr lang="fr-FR" b="1" i="1" dirty="0"/>
              <a:t>Regards croisés pour accompagner les transitions du monde agricole.</a:t>
            </a:r>
            <a:r>
              <a:rPr lang="fr-FR" dirty="0"/>
              <a:t> </a:t>
            </a:r>
          </a:p>
        </p:txBody>
      </p:sp>
      <p:sp>
        <p:nvSpPr>
          <p:cNvPr id="11" name="ZoneTexte 10"/>
          <p:cNvSpPr txBox="1"/>
          <p:nvPr/>
        </p:nvSpPr>
        <p:spPr>
          <a:xfrm>
            <a:off x="3958471" y="4881696"/>
            <a:ext cx="11192691" cy="369332"/>
          </a:xfrm>
          <a:prstGeom prst="rect">
            <a:avLst/>
          </a:prstGeom>
          <a:noFill/>
        </p:spPr>
        <p:txBody>
          <a:bodyPr wrap="square" rtlCol="0">
            <a:spAutoFit/>
          </a:bodyPr>
          <a:lstStyle/>
          <a:p>
            <a:r>
              <a:rPr lang="en-GB" dirty="0" err="1"/>
              <a:t>Armelle</a:t>
            </a:r>
            <a:r>
              <a:rPr lang="en-GB" dirty="0"/>
              <a:t> </a:t>
            </a:r>
            <a:r>
              <a:rPr lang="en-GB" dirty="0" err="1"/>
              <a:t>Mazé</a:t>
            </a:r>
            <a:r>
              <a:rPr lang="en-GB" dirty="0"/>
              <a:t> – Véronique Saint-Ges   </a:t>
            </a:r>
          </a:p>
        </p:txBody>
      </p:sp>
      <p:sp>
        <p:nvSpPr>
          <p:cNvPr id="14" name="Titre 1">
            <a:extLst>
              <a:ext uri="{FF2B5EF4-FFF2-40B4-BE49-F238E27FC236}">
                <a16:creationId xmlns:a16="http://schemas.microsoft.com/office/drawing/2014/main" id="{B6B12F16-CF49-7445-85D6-BA00EE2917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15" name="Groupe 14">
            <a:extLst>
              <a:ext uri="{FF2B5EF4-FFF2-40B4-BE49-F238E27FC236}">
                <a16:creationId xmlns:a16="http://schemas.microsoft.com/office/drawing/2014/main" id="{E0907DB6-49EA-574C-B777-9C36DB38ADD2}"/>
              </a:ext>
            </a:extLst>
          </p:cNvPr>
          <p:cNvGrpSpPr/>
          <p:nvPr/>
        </p:nvGrpSpPr>
        <p:grpSpPr>
          <a:xfrm>
            <a:off x="125268" y="417443"/>
            <a:ext cx="2362200" cy="1220925"/>
            <a:chOff x="1219199" y="442310"/>
            <a:chExt cx="9815278" cy="6100381"/>
          </a:xfrm>
        </p:grpSpPr>
        <p:pic>
          <p:nvPicPr>
            <p:cNvPr id="16" name="Image 15">
              <a:extLst>
                <a:ext uri="{FF2B5EF4-FFF2-40B4-BE49-F238E27FC236}">
                  <a16:creationId xmlns:a16="http://schemas.microsoft.com/office/drawing/2014/main" id="{210547A0-76DC-4F49-8199-986894F4B1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7" name="Image 16">
              <a:extLst>
                <a:ext uri="{FF2B5EF4-FFF2-40B4-BE49-F238E27FC236}">
                  <a16:creationId xmlns:a16="http://schemas.microsoft.com/office/drawing/2014/main" id="{7AF9B21A-2454-D143-9068-BA0754A789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8" name="Image 17">
              <a:extLst>
                <a:ext uri="{FF2B5EF4-FFF2-40B4-BE49-F238E27FC236}">
                  <a16:creationId xmlns:a16="http://schemas.microsoft.com/office/drawing/2014/main" id="{9069A9A6-6B58-D044-B549-51B4550B1B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9" name="Image 1">
              <a:extLst>
                <a:ext uri="{FF2B5EF4-FFF2-40B4-BE49-F238E27FC236}">
                  <a16:creationId xmlns:a16="http://schemas.microsoft.com/office/drawing/2014/main" id="{AB4A055C-1D1A-D644-928F-0856AA25323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3E005A1F-75F5-2341-B752-EA96D0AC1C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21" name="Image 20">
              <a:extLst>
                <a:ext uri="{FF2B5EF4-FFF2-40B4-BE49-F238E27FC236}">
                  <a16:creationId xmlns:a16="http://schemas.microsoft.com/office/drawing/2014/main" id="{BBEBDD96-5582-9646-94A9-A49A3FC038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pic>
        <p:nvPicPr>
          <p:cNvPr id="22" name="Image 21">
            <a:extLst>
              <a:ext uri="{FF2B5EF4-FFF2-40B4-BE49-F238E27FC236}">
                <a16:creationId xmlns:a16="http://schemas.microsoft.com/office/drawing/2014/main" id="{879E003F-8B80-0343-BEC8-4696DF5F016C}"/>
              </a:ext>
            </a:extLst>
          </p:cNvPr>
          <p:cNvPicPr>
            <a:picLocks noChangeAspect="1"/>
          </p:cNvPicPr>
          <p:nvPr/>
        </p:nvPicPr>
        <p:blipFill>
          <a:blip r:embed="rId8"/>
          <a:stretch>
            <a:fillRect/>
          </a:stretch>
        </p:blipFill>
        <p:spPr>
          <a:xfrm>
            <a:off x="2227704" y="5926464"/>
            <a:ext cx="6877716" cy="877266"/>
          </a:xfrm>
          <a:prstGeom prst="rect">
            <a:avLst/>
          </a:prstGeom>
        </p:spPr>
      </p:pic>
    </p:spTree>
    <p:extLst>
      <p:ext uri="{BB962C8B-B14F-4D97-AF65-F5344CB8AC3E}">
        <p14:creationId xmlns:p14="http://schemas.microsoft.com/office/powerpoint/2010/main" val="4002172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Questions</a:t>
            </a:r>
          </a:p>
        </p:txBody>
      </p:sp>
      <p:sp>
        <p:nvSpPr>
          <p:cNvPr id="3" name="Espace réservé du contenu 2"/>
          <p:cNvSpPr>
            <a:spLocks noGrp="1"/>
          </p:cNvSpPr>
          <p:nvPr>
            <p:ph idx="1"/>
          </p:nvPr>
        </p:nvSpPr>
        <p:spPr/>
        <p:txBody>
          <a:bodyPr>
            <a:normAutofit/>
          </a:bodyPr>
          <a:lstStyle/>
          <a:p>
            <a:r>
              <a:rPr lang="en-GB" b="1" dirty="0" err="1"/>
              <a:t>Quelles</a:t>
            </a:r>
            <a:r>
              <a:rPr lang="en-GB" b="1" dirty="0"/>
              <a:t> motivations des </a:t>
            </a:r>
            <a:r>
              <a:rPr lang="en-GB" b="1" dirty="0" err="1"/>
              <a:t>éleveurs</a:t>
            </a:r>
            <a:r>
              <a:rPr lang="en-GB" b="1" dirty="0"/>
              <a:t> pour </a:t>
            </a:r>
            <a:r>
              <a:rPr lang="en-GB" b="1" dirty="0" err="1"/>
              <a:t>cette</a:t>
            </a:r>
            <a:r>
              <a:rPr lang="en-GB" b="1" dirty="0"/>
              <a:t> conversion à </a:t>
            </a:r>
            <a:r>
              <a:rPr lang="en-GB" b="1" dirty="0" err="1"/>
              <a:t>l’AB</a:t>
            </a:r>
            <a:r>
              <a:rPr lang="en-GB" b="1" dirty="0"/>
              <a:t>?</a:t>
            </a:r>
          </a:p>
          <a:p>
            <a:endParaRPr lang="en-GB" dirty="0"/>
          </a:p>
          <a:p>
            <a:r>
              <a:rPr lang="en-GB" b="1" dirty="0"/>
              <a:t>Les </a:t>
            </a:r>
            <a:r>
              <a:rPr lang="en-GB" b="1" dirty="0" err="1"/>
              <a:t>éleveurs</a:t>
            </a:r>
            <a:r>
              <a:rPr lang="en-GB" b="1" dirty="0"/>
              <a:t> </a:t>
            </a:r>
            <a:r>
              <a:rPr lang="en-GB" b="1" dirty="0" err="1"/>
              <a:t>perçoivent-ils</a:t>
            </a:r>
            <a:r>
              <a:rPr lang="en-GB" b="1" dirty="0"/>
              <a:t> la conversion à </a:t>
            </a:r>
            <a:r>
              <a:rPr lang="en-GB" b="1" dirty="0" err="1"/>
              <a:t>l’AB</a:t>
            </a:r>
            <a:r>
              <a:rPr lang="en-GB" b="1" dirty="0"/>
              <a:t> </a:t>
            </a:r>
            <a:r>
              <a:rPr lang="en-GB" b="1" dirty="0" err="1"/>
              <a:t>comme</a:t>
            </a:r>
            <a:r>
              <a:rPr lang="en-GB" b="1" dirty="0"/>
              <a:t> un </a:t>
            </a:r>
            <a:r>
              <a:rPr lang="en-GB" b="1" dirty="0" err="1"/>
              <a:t>moyen</a:t>
            </a:r>
            <a:r>
              <a:rPr lang="en-GB" b="1" dirty="0"/>
              <a:t> de </a:t>
            </a:r>
            <a:r>
              <a:rPr lang="en-GB" b="1" dirty="0" err="1"/>
              <a:t>développer</a:t>
            </a:r>
            <a:r>
              <a:rPr lang="en-GB" b="1" dirty="0"/>
              <a:t> </a:t>
            </a:r>
            <a:r>
              <a:rPr lang="en-GB" b="1" dirty="0" err="1"/>
              <a:t>leur</a:t>
            </a:r>
            <a:r>
              <a:rPr lang="en-GB" b="1" dirty="0"/>
              <a:t> </a:t>
            </a:r>
            <a:r>
              <a:rPr lang="en-GB" b="1" dirty="0" err="1"/>
              <a:t>capacité</a:t>
            </a:r>
            <a:r>
              <a:rPr lang="en-GB" b="1" dirty="0"/>
              <a:t> </a:t>
            </a:r>
            <a:r>
              <a:rPr lang="en-GB" b="1" dirty="0" err="1"/>
              <a:t>d’adaptation</a:t>
            </a:r>
            <a:r>
              <a:rPr lang="en-GB" b="1" dirty="0"/>
              <a:t>? Et pour </a:t>
            </a:r>
            <a:r>
              <a:rPr lang="en-GB" b="1" dirty="0" err="1"/>
              <a:t>quelles</a:t>
            </a:r>
            <a:r>
              <a:rPr lang="en-GB" b="1" dirty="0"/>
              <a:t> raisons?</a:t>
            </a:r>
          </a:p>
          <a:p>
            <a:endParaRPr lang="en-GB" dirty="0"/>
          </a:p>
          <a:p>
            <a:r>
              <a:rPr lang="en-GB" dirty="0" err="1"/>
              <a:t>Capacité</a:t>
            </a:r>
            <a:r>
              <a:rPr lang="en-GB" dirty="0"/>
              <a:t> </a:t>
            </a:r>
            <a:r>
              <a:rPr lang="en-GB" dirty="0" err="1"/>
              <a:t>d’adaptation</a:t>
            </a:r>
            <a:r>
              <a:rPr lang="en-GB" dirty="0"/>
              <a:t>: </a:t>
            </a:r>
            <a:r>
              <a:rPr lang="fr-FR" dirty="0"/>
              <a:t>le potentiel de faire face à des situations nouvelles sans compromettre des options pour l'avenir</a:t>
            </a:r>
          </a:p>
          <a:p>
            <a:endParaRPr lang="en-GB" b="1" dirty="0"/>
          </a:p>
          <a:p>
            <a:endParaRPr lang="fr-FR" dirty="0"/>
          </a:p>
        </p:txBody>
      </p:sp>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20</a:t>
            </a:fld>
            <a:endParaRPr lang="fr-FR">
              <a:solidFill>
                <a:prstClr val="black">
                  <a:tint val="75000"/>
                </a:prstClr>
              </a:solidFill>
            </a:endParaRPr>
          </a:p>
        </p:txBody>
      </p:sp>
    </p:spTree>
    <p:extLst>
      <p:ext uri="{BB962C8B-B14F-4D97-AF65-F5344CB8AC3E}">
        <p14:creationId xmlns:p14="http://schemas.microsoft.com/office/powerpoint/2010/main" val="829819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r 2"/>
          <p:cNvGrpSpPr/>
          <p:nvPr/>
        </p:nvGrpSpPr>
        <p:grpSpPr>
          <a:xfrm>
            <a:off x="6168008" y="372"/>
            <a:ext cx="4797474" cy="5240083"/>
            <a:chOff x="-582701" y="333502"/>
            <a:chExt cx="4797474" cy="5240083"/>
          </a:xfrm>
        </p:grpSpPr>
        <p:grpSp>
          <p:nvGrpSpPr>
            <p:cNvPr id="61" name="Groupe 60"/>
            <p:cNvGrpSpPr/>
            <p:nvPr/>
          </p:nvGrpSpPr>
          <p:grpSpPr>
            <a:xfrm>
              <a:off x="-582701" y="333502"/>
              <a:ext cx="4797474" cy="4807020"/>
              <a:chOff x="2594115" y="5540200"/>
              <a:chExt cx="22872644" cy="23076001"/>
            </a:xfrm>
          </p:grpSpPr>
          <p:pic>
            <p:nvPicPr>
              <p:cNvPr id="62" name="Image 61"/>
              <p:cNvPicPr>
                <a:picLocks noChangeAspect="1"/>
              </p:cNvPicPr>
              <p:nvPr/>
            </p:nvPicPr>
            <p:blipFill rotWithShape="1">
              <a:blip r:embed="rId2">
                <a:extLst>
                  <a:ext uri="{BEBA8EAE-BF5A-486C-A8C5-ECC9F3942E4B}">
                    <a14:imgProps xmlns:a14="http://schemas.microsoft.com/office/drawing/2010/main">
                      <a14:imgLayer r:embed="rId3">
                        <a14:imgEffect>
                          <a14:backgroundRemoval t="11667" b="94352" l="27135" r="70573"/>
                        </a14:imgEffect>
                      </a14:imgLayer>
                    </a14:imgProps>
                  </a:ext>
                </a:extLst>
              </a:blip>
              <a:srcRect l="20505" r="23742"/>
              <a:stretch/>
            </p:blipFill>
            <p:spPr>
              <a:xfrm>
                <a:off x="2594115" y="5540200"/>
                <a:ext cx="22872644" cy="23076001"/>
              </a:xfrm>
              <a:prstGeom prst="rect">
                <a:avLst/>
              </a:prstGeom>
            </p:spPr>
          </p:pic>
          <p:sp>
            <p:nvSpPr>
              <p:cNvPr id="63" name="Heptagone 62"/>
              <p:cNvSpPr/>
              <p:nvPr/>
            </p:nvSpPr>
            <p:spPr>
              <a:xfrm>
                <a:off x="8238306" y="18700842"/>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10</a:t>
                </a:r>
              </a:p>
            </p:txBody>
          </p:sp>
          <p:sp>
            <p:nvSpPr>
              <p:cNvPr id="64" name="Heptagone 63"/>
              <p:cNvSpPr/>
              <p:nvPr/>
            </p:nvSpPr>
            <p:spPr>
              <a:xfrm>
                <a:off x="16848003" y="19011429"/>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19</a:t>
                </a:r>
              </a:p>
            </p:txBody>
          </p:sp>
          <p:sp>
            <p:nvSpPr>
              <p:cNvPr id="65" name="Heptagone 64"/>
              <p:cNvSpPr/>
              <p:nvPr/>
            </p:nvSpPr>
            <p:spPr>
              <a:xfrm>
                <a:off x="12182575" y="18891927"/>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12</a:t>
                </a:r>
              </a:p>
            </p:txBody>
          </p:sp>
          <p:sp>
            <p:nvSpPr>
              <p:cNvPr id="66" name="Heptagone 65"/>
              <p:cNvSpPr/>
              <p:nvPr/>
            </p:nvSpPr>
            <p:spPr>
              <a:xfrm>
                <a:off x="10971203" y="18711216"/>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11</a:t>
                </a:r>
              </a:p>
            </p:txBody>
          </p:sp>
          <p:sp>
            <p:nvSpPr>
              <p:cNvPr id="67" name="Heptagone 66"/>
              <p:cNvSpPr/>
              <p:nvPr/>
            </p:nvSpPr>
            <p:spPr>
              <a:xfrm>
                <a:off x="7297052" y="18435585"/>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9</a:t>
                </a:r>
              </a:p>
            </p:txBody>
          </p:sp>
          <p:sp>
            <p:nvSpPr>
              <p:cNvPr id="68" name="Heptagone 67"/>
              <p:cNvSpPr/>
              <p:nvPr/>
            </p:nvSpPr>
            <p:spPr>
              <a:xfrm>
                <a:off x="15169847" y="24873397"/>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16</a:t>
                </a:r>
              </a:p>
            </p:txBody>
          </p:sp>
          <p:sp>
            <p:nvSpPr>
              <p:cNvPr id="69" name="Heptagone 68"/>
              <p:cNvSpPr/>
              <p:nvPr/>
            </p:nvSpPr>
            <p:spPr>
              <a:xfrm>
                <a:off x="15523029" y="19488289"/>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18</a:t>
                </a:r>
              </a:p>
            </p:txBody>
          </p:sp>
          <p:sp>
            <p:nvSpPr>
              <p:cNvPr id="70" name="Heptagone 69"/>
              <p:cNvSpPr/>
              <p:nvPr/>
            </p:nvSpPr>
            <p:spPr>
              <a:xfrm>
                <a:off x="15176409" y="19426006"/>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17</a:t>
                </a:r>
              </a:p>
            </p:txBody>
          </p:sp>
          <p:sp>
            <p:nvSpPr>
              <p:cNvPr id="71" name="Heptagone 70"/>
              <p:cNvSpPr/>
              <p:nvPr/>
            </p:nvSpPr>
            <p:spPr>
              <a:xfrm>
                <a:off x="14306170" y="19031947"/>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15</a:t>
                </a:r>
              </a:p>
            </p:txBody>
          </p:sp>
          <p:sp>
            <p:nvSpPr>
              <p:cNvPr id="72" name="Heptagone 71"/>
              <p:cNvSpPr/>
              <p:nvPr/>
            </p:nvSpPr>
            <p:spPr>
              <a:xfrm>
                <a:off x="11800223" y="2042514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14</a:t>
                </a:r>
              </a:p>
            </p:txBody>
          </p:sp>
          <p:sp>
            <p:nvSpPr>
              <p:cNvPr id="73" name="Heptagone 72"/>
              <p:cNvSpPr/>
              <p:nvPr/>
            </p:nvSpPr>
            <p:spPr>
              <a:xfrm>
                <a:off x="13192558" y="19005642"/>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13</a:t>
                </a:r>
              </a:p>
            </p:txBody>
          </p:sp>
          <p:sp>
            <p:nvSpPr>
              <p:cNvPr id="74" name="Heptagone 73"/>
              <p:cNvSpPr/>
              <p:nvPr/>
            </p:nvSpPr>
            <p:spPr>
              <a:xfrm>
                <a:off x="18567571" y="16376120"/>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23</a:t>
                </a:r>
              </a:p>
            </p:txBody>
          </p:sp>
          <p:sp>
            <p:nvSpPr>
              <p:cNvPr id="75" name="Heptagone 74"/>
              <p:cNvSpPr/>
              <p:nvPr/>
            </p:nvSpPr>
            <p:spPr>
              <a:xfrm>
                <a:off x="15146775" y="17278125"/>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22</a:t>
                </a:r>
              </a:p>
            </p:txBody>
          </p:sp>
          <p:sp>
            <p:nvSpPr>
              <p:cNvPr id="76" name="Heptagone 75"/>
              <p:cNvSpPr/>
              <p:nvPr/>
            </p:nvSpPr>
            <p:spPr>
              <a:xfrm>
                <a:off x="17318356" y="19120098"/>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20</a:t>
                </a:r>
              </a:p>
            </p:txBody>
          </p:sp>
          <p:sp>
            <p:nvSpPr>
              <p:cNvPr id="77" name="Heptagone 76"/>
              <p:cNvSpPr/>
              <p:nvPr/>
            </p:nvSpPr>
            <p:spPr>
              <a:xfrm>
                <a:off x="16942934" y="1791030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21</a:t>
                </a:r>
              </a:p>
            </p:txBody>
          </p:sp>
          <p:sp>
            <p:nvSpPr>
              <p:cNvPr id="78" name="Heptagone 77"/>
              <p:cNvSpPr/>
              <p:nvPr/>
            </p:nvSpPr>
            <p:spPr>
              <a:xfrm>
                <a:off x="9455970" y="15774463"/>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4</a:t>
                </a:r>
              </a:p>
            </p:txBody>
          </p:sp>
          <p:sp>
            <p:nvSpPr>
              <p:cNvPr id="79" name="Heptagone 78"/>
              <p:cNvSpPr/>
              <p:nvPr/>
            </p:nvSpPr>
            <p:spPr>
              <a:xfrm>
                <a:off x="9830509" y="1531812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3</a:t>
                </a:r>
              </a:p>
            </p:txBody>
          </p:sp>
          <p:sp>
            <p:nvSpPr>
              <p:cNvPr id="94" name="Heptagone 93"/>
              <p:cNvSpPr/>
              <p:nvPr/>
            </p:nvSpPr>
            <p:spPr>
              <a:xfrm>
                <a:off x="9202001" y="1445771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2</a:t>
                </a:r>
              </a:p>
            </p:txBody>
          </p:sp>
          <p:sp>
            <p:nvSpPr>
              <p:cNvPr id="104" name="Heptagone 103"/>
              <p:cNvSpPr/>
              <p:nvPr/>
            </p:nvSpPr>
            <p:spPr>
              <a:xfrm>
                <a:off x="10833221" y="1445771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1</a:t>
                </a:r>
              </a:p>
            </p:txBody>
          </p:sp>
          <p:sp>
            <p:nvSpPr>
              <p:cNvPr id="105" name="Heptagone 104"/>
              <p:cNvSpPr/>
              <p:nvPr/>
            </p:nvSpPr>
            <p:spPr>
              <a:xfrm>
                <a:off x="8573644" y="17999361"/>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8</a:t>
                </a:r>
              </a:p>
            </p:txBody>
          </p:sp>
          <p:sp>
            <p:nvSpPr>
              <p:cNvPr id="106" name="Heptagone 105"/>
              <p:cNvSpPr/>
              <p:nvPr/>
            </p:nvSpPr>
            <p:spPr>
              <a:xfrm>
                <a:off x="8238306" y="17932255"/>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7</a:t>
                </a:r>
              </a:p>
            </p:txBody>
          </p:sp>
          <p:sp>
            <p:nvSpPr>
              <p:cNvPr id="107" name="Heptagone 106"/>
              <p:cNvSpPr/>
              <p:nvPr/>
            </p:nvSpPr>
            <p:spPr>
              <a:xfrm>
                <a:off x="8543106" y="16745035"/>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6</a:t>
                </a:r>
              </a:p>
            </p:txBody>
          </p:sp>
          <p:sp>
            <p:nvSpPr>
              <p:cNvPr id="110" name="Heptagone 109"/>
              <p:cNvSpPr/>
              <p:nvPr/>
            </p:nvSpPr>
            <p:spPr>
              <a:xfrm>
                <a:off x="10114282" y="16002634"/>
                <a:ext cx="567546" cy="456342"/>
              </a:xfrm>
              <a:prstGeom prst="heptagon">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FR" sz="100" dirty="0"/>
                  <a:t>5</a:t>
                </a:r>
              </a:p>
            </p:txBody>
          </p:sp>
        </p:grpSp>
        <p:sp>
          <p:nvSpPr>
            <p:cNvPr id="113" name="Rectangle à coins arrondis 112"/>
            <p:cNvSpPr/>
            <p:nvPr/>
          </p:nvSpPr>
          <p:spPr>
            <a:xfrm>
              <a:off x="0" y="3645024"/>
              <a:ext cx="1585212" cy="648072"/>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Zone Ségala </a:t>
              </a:r>
              <a:r>
                <a:rPr lang="fr-FR" sz="1400" b="1" dirty="0">
                  <a:solidFill>
                    <a:schemeClr val="tx1"/>
                  </a:solidFill>
                  <a:sym typeface="Wingdings" panose="05000000000000000000" pitchFamily="2" charset="2"/>
                </a:rPr>
                <a:t></a:t>
              </a:r>
            </a:p>
            <a:p>
              <a:pPr algn="ctr"/>
              <a:r>
                <a:rPr lang="fr-FR" sz="1400" b="1" dirty="0">
                  <a:solidFill>
                    <a:schemeClr val="tx1"/>
                  </a:solidFill>
                  <a:sym typeface="Wingdings" panose="05000000000000000000" pitchFamily="2" charset="2"/>
                </a:rPr>
                <a:t> 15 exploitations</a:t>
              </a:r>
              <a:endParaRPr lang="fr-FR" sz="1400" b="1" dirty="0">
                <a:solidFill>
                  <a:schemeClr val="tx1"/>
                </a:solidFill>
              </a:endParaRPr>
            </a:p>
          </p:txBody>
        </p:sp>
        <p:sp>
          <p:nvSpPr>
            <p:cNvPr id="114" name="Rectangle à coins arrondis 113"/>
            <p:cNvSpPr/>
            <p:nvPr/>
          </p:nvSpPr>
          <p:spPr>
            <a:xfrm>
              <a:off x="1557273" y="4754844"/>
              <a:ext cx="1873443" cy="818741"/>
            </a:xfrm>
            <a:prstGeom prst="roundRect">
              <a:avLst/>
            </a:prstGeom>
            <a:solidFill>
              <a:srgbClr val="BF7A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Zone Lévézou et Monts de Lacaune </a:t>
              </a:r>
              <a:r>
                <a:rPr lang="fr-FR" sz="1400" b="1" dirty="0">
                  <a:solidFill>
                    <a:schemeClr val="tx1"/>
                  </a:solidFill>
                  <a:sym typeface="Wingdings" panose="05000000000000000000" pitchFamily="2" charset="2"/>
                </a:rPr>
                <a:t> 7 exploitations</a:t>
              </a:r>
              <a:endParaRPr lang="fr-FR" sz="1400" b="1" dirty="0">
                <a:solidFill>
                  <a:schemeClr val="tx1"/>
                </a:solidFill>
              </a:endParaRPr>
            </a:p>
          </p:txBody>
        </p:sp>
        <p:sp>
          <p:nvSpPr>
            <p:cNvPr id="115" name="Rectangle à coins arrondis 114"/>
            <p:cNvSpPr/>
            <p:nvPr/>
          </p:nvSpPr>
          <p:spPr>
            <a:xfrm>
              <a:off x="2273081" y="1562626"/>
              <a:ext cx="1362815" cy="930270"/>
            </a:xfrm>
            <a:prstGeom prst="roundRect">
              <a:avLst/>
            </a:prstGeom>
            <a:solidFill>
              <a:srgbClr val="FEFEA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b="1" dirty="0">
                  <a:solidFill>
                    <a:schemeClr val="tx1"/>
                  </a:solidFill>
                </a:rPr>
                <a:t>Zone Grands Causses Nord et Sud </a:t>
              </a:r>
              <a:r>
                <a:rPr lang="fr-FR" sz="1400" b="1" dirty="0">
                  <a:solidFill>
                    <a:schemeClr val="tx1"/>
                  </a:solidFill>
                  <a:sym typeface="Wingdings" panose="05000000000000000000" pitchFamily="2" charset="2"/>
                </a:rPr>
                <a:t> </a:t>
              </a:r>
            </a:p>
            <a:p>
              <a:pPr algn="ctr"/>
              <a:r>
                <a:rPr lang="fr-FR" sz="1400" b="1" dirty="0">
                  <a:solidFill>
                    <a:schemeClr val="tx1"/>
                  </a:solidFill>
                  <a:sym typeface="Wingdings" panose="05000000000000000000" pitchFamily="2" charset="2"/>
                </a:rPr>
                <a:t>1 exploitation</a:t>
              </a:r>
              <a:endParaRPr lang="fr-FR" sz="1400" b="1" dirty="0">
                <a:solidFill>
                  <a:schemeClr val="tx1"/>
                </a:solidFill>
              </a:endParaRPr>
            </a:p>
          </p:txBody>
        </p:sp>
      </p:grpSp>
      <p:pic>
        <p:nvPicPr>
          <p:cNvPr id="111" name="Image 110"/>
          <p:cNvPicPr>
            <a:picLocks noChangeAspect="1"/>
          </p:cNvPicPr>
          <p:nvPr/>
        </p:nvPicPr>
        <p:blipFill rotWithShape="1">
          <a:blip r:embed="rId4"/>
          <a:srcRect l="1562" t="67642" r="52506" b="9495"/>
          <a:stretch/>
        </p:blipFill>
        <p:spPr>
          <a:xfrm>
            <a:off x="6528049" y="5445224"/>
            <a:ext cx="2352773" cy="651496"/>
          </a:xfrm>
          <a:prstGeom prst="rect">
            <a:avLst/>
          </a:prstGeom>
        </p:spPr>
      </p:pic>
      <p:pic>
        <p:nvPicPr>
          <p:cNvPr id="112" name="Image 111"/>
          <p:cNvPicPr>
            <a:picLocks noChangeAspect="1"/>
          </p:cNvPicPr>
          <p:nvPr/>
        </p:nvPicPr>
        <p:blipFill rotWithShape="1">
          <a:blip r:embed="rId4"/>
          <a:srcRect l="47918" t="77751" r="20330" b="9213"/>
          <a:stretch/>
        </p:blipFill>
        <p:spPr>
          <a:xfrm>
            <a:off x="9041568" y="5661249"/>
            <a:ext cx="1626432" cy="371475"/>
          </a:xfrm>
          <a:prstGeom prst="rect">
            <a:avLst/>
          </a:prstGeom>
        </p:spPr>
      </p:pic>
      <p:sp>
        <p:nvSpPr>
          <p:cNvPr id="35" name="ZoneTexte 34"/>
          <p:cNvSpPr txBox="1"/>
          <p:nvPr/>
        </p:nvSpPr>
        <p:spPr>
          <a:xfrm>
            <a:off x="1493660" y="1196752"/>
            <a:ext cx="5106396" cy="4524316"/>
          </a:xfrm>
          <a:prstGeom prst="rect">
            <a:avLst/>
          </a:prstGeom>
          <a:noFill/>
        </p:spPr>
        <p:txBody>
          <a:bodyPr wrap="square" rtlCol="0">
            <a:spAutoFit/>
          </a:bodyPr>
          <a:lstStyle/>
          <a:p>
            <a:endParaRPr lang="fr-FR" dirty="0">
              <a:cs typeface="Arial" pitchFamily="34" charset="0"/>
            </a:endParaRPr>
          </a:p>
          <a:p>
            <a:pPr marL="285750" indent="-285750">
              <a:buFont typeface="Arial"/>
              <a:buChar char="•"/>
            </a:pPr>
            <a:r>
              <a:rPr lang="fr-FR" dirty="0"/>
              <a:t>Partenariat avec la CA12 et l’APABA</a:t>
            </a:r>
          </a:p>
          <a:p>
            <a:endParaRPr lang="fr-FR" dirty="0"/>
          </a:p>
          <a:p>
            <a:endParaRPr lang="fr-FR" dirty="0"/>
          </a:p>
          <a:p>
            <a:endParaRPr lang="fr-FR" dirty="0"/>
          </a:p>
          <a:p>
            <a:endParaRPr lang="fr-FR" dirty="0"/>
          </a:p>
          <a:p>
            <a:endParaRPr lang="fr-FR" dirty="0"/>
          </a:p>
          <a:p>
            <a:endParaRPr lang="fr-FR" dirty="0"/>
          </a:p>
          <a:p>
            <a:pPr marL="285750" indent="-285750">
              <a:buFont typeface="Arial"/>
              <a:buChar char="•"/>
            </a:pPr>
            <a:r>
              <a:rPr lang="fr-FR" dirty="0"/>
              <a:t>Entretiens avec 20 exploitations laitières aveyronnaises  (sur env. 50 conversions en 2016)</a:t>
            </a:r>
          </a:p>
          <a:p>
            <a:pPr marL="285750" indent="-285750">
              <a:buFont typeface="Arial"/>
              <a:buChar char="•"/>
            </a:pPr>
            <a:r>
              <a:rPr lang="fr-FR" dirty="0"/>
              <a:t>Conversions initiées en 2016</a:t>
            </a:r>
          </a:p>
          <a:p>
            <a:pPr marL="285750" indent="-285750">
              <a:buFont typeface="Arial"/>
              <a:buChar char="•"/>
            </a:pPr>
            <a:r>
              <a:rPr lang="fr-FR" dirty="0"/>
              <a:t>Réparties sur les différents secteurs pédoclimatiques</a:t>
            </a:r>
          </a:p>
          <a:p>
            <a:pPr marL="285750" indent="-285750">
              <a:buFont typeface="Arial"/>
              <a:buChar char="•"/>
            </a:pPr>
            <a:r>
              <a:rPr lang="fr-FR" dirty="0"/>
              <a:t>Ayant des pratiques +/- éloignées du cahier des charges bio </a:t>
            </a:r>
          </a:p>
          <a:p>
            <a:endParaRPr lang="fr-FR" dirty="0">
              <a:cs typeface="Arial" pitchFamily="34" charset="0"/>
            </a:endParaRPr>
          </a:p>
        </p:txBody>
      </p:sp>
      <p:sp>
        <p:nvSpPr>
          <p:cNvPr id="2" name="Titre 1"/>
          <p:cNvSpPr>
            <a:spLocks noGrp="1"/>
          </p:cNvSpPr>
          <p:nvPr>
            <p:ph type="title"/>
          </p:nvPr>
        </p:nvSpPr>
        <p:spPr>
          <a:xfrm>
            <a:off x="1487488" y="-27384"/>
            <a:ext cx="9180512" cy="1143000"/>
          </a:xfrm>
        </p:spPr>
        <p:txBody>
          <a:bodyPr>
            <a:normAutofit/>
          </a:bodyPr>
          <a:lstStyle/>
          <a:p>
            <a:r>
              <a:rPr lang="fr-FR" sz="4000" dirty="0"/>
              <a:t>Dispositif dans l’Aveyron</a:t>
            </a:r>
          </a:p>
        </p:txBody>
      </p:sp>
      <p:pic>
        <p:nvPicPr>
          <p:cNvPr id="3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9576" y="2132857"/>
            <a:ext cx="1152128" cy="94474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73158"/>
          <a:stretch/>
        </p:blipFill>
        <p:spPr bwMode="auto">
          <a:xfrm>
            <a:off x="3575720" y="2132856"/>
            <a:ext cx="792088" cy="97068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21</a:t>
            </a:fld>
            <a:endParaRPr lang="fr-FR">
              <a:solidFill>
                <a:prstClr val="black">
                  <a:tint val="75000"/>
                </a:prstClr>
              </a:solidFill>
            </a:endParaRPr>
          </a:p>
        </p:txBody>
      </p:sp>
    </p:spTree>
    <p:extLst>
      <p:ext uri="{BB962C8B-B14F-4D97-AF65-F5344CB8AC3E}">
        <p14:creationId xmlns:p14="http://schemas.microsoft.com/office/powerpoint/2010/main" val="39563163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384"/>
            <a:ext cx="8229600" cy="1143000"/>
          </a:xfrm>
        </p:spPr>
        <p:txBody>
          <a:bodyPr>
            <a:noAutofit/>
          </a:bodyPr>
          <a:lstStyle/>
          <a:p>
            <a:pPr lvl="1" algn="ctr"/>
            <a:r>
              <a:rPr lang="fr-FR" sz="3600" dirty="0">
                <a:latin typeface="Calibri"/>
                <a:cs typeface="Calibri"/>
              </a:rPr>
              <a:t>Analyse des données</a:t>
            </a:r>
          </a:p>
        </p:txBody>
      </p:sp>
      <p:sp>
        <p:nvSpPr>
          <p:cNvPr id="7" name="Espace réservé du numéro de diapositive 6"/>
          <p:cNvSpPr>
            <a:spLocks noGrp="1"/>
          </p:cNvSpPr>
          <p:nvPr>
            <p:ph type="sldNum" sz="quarter" idx="12"/>
          </p:nvPr>
        </p:nvSpPr>
        <p:spPr/>
        <p:txBody>
          <a:bodyPr/>
          <a:lstStyle/>
          <a:p>
            <a:fld id="{4C9B889B-F772-2246-A419-34364FCA0D5C}" type="slidenum">
              <a:rPr lang="fr-FR" smtClean="0"/>
              <a:t>22</a:t>
            </a:fld>
            <a:endParaRPr lang="fr-FR"/>
          </a:p>
        </p:txBody>
      </p:sp>
      <p:sp>
        <p:nvSpPr>
          <p:cNvPr id="5" name="Ellipse 4"/>
          <p:cNvSpPr/>
          <p:nvPr/>
        </p:nvSpPr>
        <p:spPr>
          <a:xfrm>
            <a:off x="5037510" y="3342637"/>
            <a:ext cx="1612900" cy="1485900"/>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5040718" y="3687838"/>
            <a:ext cx="1558114" cy="707886"/>
          </a:xfrm>
          <a:prstGeom prst="rect">
            <a:avLst/>
          </a:prstGeom>
          <a:noFill/>
        </p:spPr>
        <p:txBody>
          <a:bodyPr wrap="none" rtlCol="0">
            <a:spAutoFit/>
          </a:bodyPr>
          <a:lstStyle/>
          <a:p>
            <a:pPr algn="ctr"/>
            <a:r>
              <a:rPr lang="fr-FR" sz="2000" b="1" dirty="0"/>
              <a:t>Capacité </a:t>
            </a:r>
          </a:p>
          <a:p>
            <a:pPr algn="ctr"/>
            <a:r>
              <a:rPr lang="fr-FR" sz="2000" b="1" dirty="0"/>
              <a:t>d’adaptation</a:t>
            </a:r>
          </a:p>
        </p:txBody>
      </p:sp>
      <p:cxnSp>
        <p:nvCxnSpPr>
          <p:cNvPr id="14" name="Connecteur droit avec flèche 13"/>
          <p:cNvCxnSpPr>
            <a:stCxn id="5" idx="1"/>
          </p:cNvCxnSpPr>
          <p:nvPr/>
        </p:nvCxnSpPr>
        <p:spPr>
          <a:xfrm flipH="1" flipV="1">
            <a:off x="4332660" y="3061532"/>
            <a:ext cx="941055" cy="49871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2107729" y="2636912"/>
            <a:ext cx="2224930" cy="923330"/>
          </a:xfrm>
          <a:prstGeom prst="rect">
            <a:avLst/>
          </a:prstGeom>
          <a:solidFill>
            <a:schemeClr val="accent6">
              <a:lumMod val="20000"/>
              <a:lumOff val="80000"/>
            </a:schemeClr>
          </a:solidFill>
        </p:spPr>
        <p:txBody>
          <a:bodyPr wrap="square">
            <a:spAutoFit/>
          </a:bodyPr>
          <a:lstStyle/>
          <a:p>
            <a:pPr algn="ctr"/>
            <a:r>
              <a:rPr lang="fr-FR" dirty="0"/>
              <a:t>1. La </a:t>
            </a:r>
            <a:r>
              <a:rPr lang="fr-FR" b="1" dirty="0"/>
              <a:t>perception</a:t>
            </a:r>
            <a:r>
              <a:rPr lang="fr-FR" dirty="0"/>
              <a:t> des </a:t>
            </a:r>
            <a:r>
              <a:rPr lang="fr-FR" b="1" dirty="0"/>
              <a:t>risques</a:t>
            </a:r>
            <a:r>
              <a:rPr lang="fr-FR" dirty="0"/>
              <a:t> et des </a:t>
            </a:r>
            <a:r>
              <a:rPr lang="fr-FR" b="1" dirty="0"/>
              <a:t>incertitudes</a:t>
            </a:r>
          </a:p>
        </p:txBody>
      </p:sp>
      <p:sp>
        <p:nvSpPr>
          <p:cNvPr id="18" name="Rectangle 17"/>
          <p:cNvSpPr/>
          <p:nvPr/>
        </p:nvSpPr>
        <p:spPr>
          <a:xfrm>
            <a:off x="7361610" y="2661662"/>
            <a:ext cx="2694830" cy="923330"/>
          </a:xfrm>
          <a:prstGeom prst="rect">
            <a:avLst/>
          </a:prstGeom>
          <a:solidFill>
            <a:schemeClr val="accent5">
              <a:lumMod val="20000"/>
              <a:lumOff val="80000"/>
            </a:schemeClr>
          </a:solidFill>
        </p:spPr>
        <p:txBody>
          <a:bodyPr wrap="square">
            <a:spAutoFit/>
          </a:bodyPr>
          <a:lstStyle/>
          <a:p>
            <a:pPr algn="ctr"/>
            <a:r>
              <a:rPr lang="fr-FR" dirty="0"/>
              <a:t>2. Les </a:t>
            </a:r>
            <a:r>
              <a:rPr lang="fr-FR" b="1" dirty="0"/>
              <a:t>compétences</a:t>
            </a:r>
            <a:r>
              <a:rPr lang="fr-FR" dirty="0"/>
              <a:t> pour planifier, expérimenter, apprendre et </a:t>
            </a:r>
            <a:r>
              <a:rPr lang="fr-FR" dirty="0" err="1"/>
              <a:t>ré-organiser</a:t>
            </a:r>
            <a:endParaRPr lang="fr-FR" dirty="0"/>
          </a:p>
        </p:txBody>
      </p:sp>
      <p:cxnSp>
        <p:nvCxnSpPr>
          <p:cNvPr id="19" name="Connecteur droit avec flèche 18"/>
          <p:cNvCxnSpPr>
            <a:stCxn id="5" idx="7"/>
          </p:cNvCxnSpPr>
          <p:nvPr/>
        </p:nvCxnSpPr>
        <p:spPr>
          <a:xfrm flipV="1">
            <a:off x="6414206" y="3061532"/>
            <a:ext cx="947404" cy="49871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2107729" y="4749752"/>
            <a:ext cx="2224930" cy="646331"/>
          </a:xfrm>
          <a:prstGeom prst="rect">
            <a:avLst/>
          </a:prstGeom>
          <a:solidFill>
            <a:schemeClr val="accent3">
              <a:lumMod val="20000"/>
              <a:lumOff val="80000"/>
            </a:schemeClr>
          </a:solidFill>
        </p:spPr>
        <p:txBody>
          <a:bodyPr wrap="square">
            <a:spAutoFit/>
          </a:bodyPr>
          <a:lstStyle/>
          <a:p>
            <a:pPr algn="ctr"/>
            <a:r>
              <a:rPr lang="fr-FR" dirty="0"/>
              <a:t>4. Le niveau d’</a:t>
            </a:r>
            <a:r>
              <a:rPr lang="fr-FR" b="1" dirty="0"/>
              <a:t>intérêt</a:t>
            </a:r>
            <a:r>
              <a:rPr lang="fr-FR" dirty="0"/>
              <a:t> pour changer</a:t>
            </a:r>
          </a:p>
        </p:txBody>
      </p:sp>
      <p:sp>
        <p:nvSpPr>
          <p:cNvPr id="24" name="Rectangle 23"/>
          <p:cNvSpPr/>
          <p:nvPr/>
        </p:nvSpPr>
        <p:spPr>
          <a:xfrm>
            <a:off x="7361610" y="4749751"/>
            <a:ext cx="2694830" cy="923330"/>
          </a:xfrm>
          <a:prstGeom prst="rect">
            <a:avLst/>
          </a:prstGeom>
          <a:solidFill>
            <a:schemeClr val="accent4">
              <a:lumMod val="20000"/>
              <a:lumOff val="80000"/>
            </a:schemeClr>
          </a:solidFill>
        </p:spPr>
        <p:txBody>
          <a:bodyPr wrap="square">
            <a:spAutoFit/>
          </a:bodyPr>
          <a:lstStyle/>
          <a:p>
            <a:pPr algn="ctr"/>
            <a:r>
              <a:rPr lang="fr-FR" dirty="0"/>
              <a:t>3. La </a:t>
            </a:r>
            <a:r>
              <a:rPr lang="fr-FR" b="1" dirty="0"/>
              <a:t>capacité émotionnelle</a:t>
            </a:r>
            <a:r>
              <a:rPr lang="fr-FR" dirty="0"/>
              <a:t> à conduire des changements</a:t>
            </a:r>
          </a:p>
        </p:txBody>
      </p:sp>
      <p:cxnSp>
        <p:nvCxnSpPr>
          <p:cNvPr id="25" name="Connecteur droit avec flèche 24"/>
          <p:cNvCxnSpPr>
            <a:stCxn id="5" idx="3"/>
          </p:cNvCxnSpPr>
          <p:nvPr/>
        </p:nvCxnSpPr>
        <p:spPr>
          <a:xfrm flipH="1">
            <a:off x="4332660" y="4610932"/>
            <a:ext cx="941055" cy="54077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a:stCxn id="5" idx="5"/>
          </p:cNvCxnSpPr>
          <p:nvPr/>
        </p:nvCxnSpPr>
        <p:spPr>
          <a:xfrm>
            <a:off x="6414206" y="4610932"/>
            <a:ext cx="947404" cy="540770"/>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1546429" y="1190733"/>
            <a:ext cx="9144000" cy="1015663"/>
          </a:xfrm>
          <a:prstGeom prst="rect">
            <a:avLst/>
          </a:prstGeom>
        </p:spPr>
        <p:txBody>
          <a:bodyPr wrap="square">
            <a:spAutoFit/>
          </a:bodyPr>
          <a:lstStyle/>
          <a:p>
            <a:pPr algn="ctr"/>
            <a:r>
              <a:rPr lang="fr-FR" sz="2000" dirty="0"/>
              <a:t>Analyse </a:t>
            </a:r>
            <a:r>
              <a:rPr lang="fr-FR" sz="2000" b="1" dirty="0"/>
              <a:t>qualitative</a:t>
            </a:r>
            <a:r>
              <a:rPr lang="fr-FR" sz="2000" dirty="0"/>
              <a:t> des entretiens</a:t>
            </a:r>
          </a:p>
          <a:p>
            <a:pPr algn="ctr"/>
            <a:r>
              <a:rPr lang="fr-FR" sz="2000" dirty="0"/>
              <a:t>en s’appuyant sur les </a:t>
            </a:r>
            <a:r>
              <a:rPr lang="fr-FR" sz="2000" b="1" dirty="0"/>
              <a:t>quatre catégories </a:t>
            </a:r>
            <a:r>
              <a:rPr lang="fr-FR" sz="2000" dirty="0"/>
              <a:t>de la </a:t>
            </a:r>
            <a:r>
              <a:rPr lang="fr-FR" sz="2000" b="1" dirty="0"/>
              <a:t>capacité d’adaptation </a:t>
            </a:r>
          </a:p>
          <a:p>
            <a:pPr algn="ctr"/>
            <a:r>
              <a:rPr lang="fr-FR" sz="2000" dirty="0"/>
              <a:t>définies par Marshall et al. (2014)</a:t>
            </a:r>
            <a:endParaRPr lang="fr-FR" sz="2000" dirty="0">
              <a:solidFill>
                <a:srgbClr val="FF0000"/>
              </a:solidFill>
            </a:endParaRPr>
          </a:p>
        </p:txBody>
      </p:sp>
    </p:spTree>
    <p:extLst>
      <p:ext uri="{BB962C8B-B14F-4D97-AF65-F5344CB8AC3E}">
        <p14:creationId xmlns:p14="http://schemas.microsoft.com/office/powerpoint/2010/main" val="42130098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53752"/>
            <a:ext cx="8229600" cy="1143000"/>
          </a:xfrm>
        </p:spPr>
        <p:txBody>
          <a:bodyPr>
            <a:noAutofit/>
          </a:bodyPr>
          <a:lstStyle/>
          <a:p>
            <a:pPr lvl="1" algn="l"/>
            <a:r>
              <a:rPr lang="fr-FR" sz="3600" dirty="0">
                <a:latin typeface="Calibri"/>
                <a:cs typeface="Calibri"/>
              </a:rPr>
              <a:t>Analyse des données</a:t>
            </a:r>
          </a:p>
        </p:txBody>
      </p:sp>
      <p:sp>
        <p:nvSpPr>
          <p:cNvPr id="12" name="Rectangle 11"/>
          <p:cNvSpPr/>
          <p:nvPr/>
        </p:nvSpPr>
        <p:spPr>
          <a:xfrm>
            <a:off x="1546429" y="1163484"/>
            <a:ext cx="9144000" cy="400110"/>
          </a:xfrm>
          <a:prstGeom prst="rect">
            <a:avLst/>
          </a:prstGeom>
        </p:spPr>
        <p:txBody>
          <a:bodyPr wrap="square">
            <a:spAutoFit/>
          </a:bodyPr>
          <a:lstStyle/>
          <a:p>
            <a:pPr algn="ctr"/>
            <a:r>
              <a:rPr lang="fr-FR" sz="2000" dirty="0"/>
              <a:t>Analyse </a:t>
            </a:r>
            <a:r>
              <a:rPr lang="fr-FR" sz="2000" b="1" dirty="0"/>
              <a:t>qualitative par codage </a:t>
            </a:r>
            <a:r>
              <a:rPr lang="fr-FR" sz="2000" dirty="0"/>
              <a:t>à partir des 4 catégories de la capacité d’adaptation</a:t>
            </a:r>
            <a:endParaRPr lang="fr-FR" sz="2000" dirty="0">
              <a:solidFill>
                <a:srgbClr val="FF0000"/>
              </a:solidFill>
            </a:endParaRPr>
          </a:p>
        </p:txBody>
      </p:sp>
      <p:sp>
        <p:nvSpPr>
          <p:cNvPr id="5" name="Ellipse 4"/>
          <p:cNvSpPr/>
          <p:nvPr/>
        </p:nvSpPr>
        <p:spPr>
          <a:xfrm>
            <a:off x="6219792" y="3126765"/>
            <a:ext cx="1612900" cy="1485900"/>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6274578" y="3454768"/>
            <a:ext cx="1558114" cy="707886"/>
          </a:xfrm>
          <a:prstGeom prst="rect">
            <a:avLst/>
          </a:prstGeom>
          <a:noFill/>
        </p:spPr>
        <p:txBody>
          <a:bodyPr wrap="none" rtlCol="0">
            <a:spAutoFit/>
          </a:bodyPr>
          <a:lstStyle/>
          <a:p>
            <a:pPr algn="ctr"/>
            <a:r>
              <a:rPr lang="fr-FR" sz="2000" b="1" dirty="0"/>
              <a:t>Capacité </a:t>
            </a:r>
          </a:p>
          <a:p>
            <a:pPr algn="ctr"/>
            <a:r>
              <a:rPr lang="fr-FR" sz="2000" b="1" dirty="0"/>
              <a:t>d’adaptation</a:t>
            </a:r>
          </a:p>
        </p:txBody>
      </p:sp>
      <p:cxnSp>
        <p:nvCxnSpPr>
          <p:cNvPr id="14" name="Connecteur droit avec flèche 13"/>
          <p:cNvCxnSpPr>
            <a:stCxn id="5" idx="1"/>
          </p:cNvCxnSpPr>
          <p:nvPr/>
        </p:nvCxnSpPr>
        <p:spPr>
          <a:xfrm flipH="1" flipV="1">
            <a:off x="6121400" y="3126766"/>
            <a:ext cx="334596"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628844" y="2998000"/>
            <a:ext cx="492556" cy="369332"/>
          </a:xfrm>
          <a:prstGeom prst="rect">
            <a:avLst/>
          </a:prstGeom>
          <a:solidFill>
            <a:schemeClr val="accent6">
              <a:lumMod val="20000"/>
              <a:lumOff val="80000"/>
            </a:schemeClr>
          </a:solidFill>
        </p:spPr>
        <p:txBody>
          <a:bodyPr wrap="square">
            <a:spAutoFit/>
          </a:bodyPr>
          <a:lstStyle/>
          <a:p>
            <a:pPr algn="ctr"/>
            <a:r>
              <a:rPr lang="fr-FR" b="1" dirty="0"/>
              <a:t>1</a:t>
            </a:r>
          </a:p>
        </p:txBody>
      </p:sp>
      <p:sp>
        <p:nvSpPr>
          <p:cNvPr id="18" name="Rectangle 17"/>
          <p:cNvSpPr/>
          <p:nvPr/>
        </p:nvSpPr>
        <p:spPr>
          <a:xfrm>
            <a:off x="7950200" y="2998000"/>
            <a:ext cx="492556" cy="369332"/>
          </a:xfrm>
          <a:prstGeom prst="rect">
            <a:avLst/>
          </a:prstGeom>
          <a:solidFill>
            <a:schemeClr val="accent5">
              <a:lumMod val="20000"/>
              <a:lumOff val="80000"/>
            </a:schemeClr>
          </a:solidFill>
          <a:ln>
            <a:noFill/>
          </a:ln>
        </p:spPr>
        <p:txBody>
          <a:bodyPr wrap="square">
            <a:spAutoFit/>
          </a:bodyPr>
          <a:lstStyle/>
          <a:p>
            <a:pPr algn="ctr"/>
            <a:r>
              <a:rPr lang="fr-FR" b="1" dirty="0"/>
              <a:t>2</a:t>
            </a:r>
          </a:p>
        </p:txBody>
      </p:sp>
      <p:cxnSp>
        <p:nvCxnSpPr>
          <p:cNvPr id="19" name="Connecteur droit avec flèche 18"/>
          <p:cNvCxnSpPr>
            <a:stCxn id="5" idx="7"/>
          </p:cNvCxnSpPr>
          <p:nvPr/>
        </p:nvCxnSpPr>
        <p:spPr>
          <a:xfrm flipV="1">
            <a:off x="7596488" y="3126766"/>
            <a:ext cx="353712"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628844" y="4534732"/>
            <a:ext cx="492556" cy="369332"/>
          </a:xfrm>
          <a:prstGeom prst="rect">
            <a:avLst/>
          </a:prstGeom>
          <a:solidFill>
            <a:schemeClr val="accent3">
              <a:lumMod val="20000"/>
              <a:lumOff val="80000"/>
            </a:schemeClr>
          </a:solidFill>
        </p:spPr>
        <p:txBody>
          <a:bodyPr wrap="square">
            <a:spAutoFit/>
          </a:bodyPr>
          <a:lstStyle/>
          <a:p>
            <a:pPr algn="ctr"/>
            <a:r>
              <a:rPr lang="fr-FR" b="1" dirty="0"/>
              <a:t>4</a:t>
            </a:r>
          </a:p>
        </p:txBody>
      </p:sp>
      <p:sp>
        <p:nvSpPr>
          <p:cNvPr id="24" name="Rectangle 23"/>
          <p:cNvSpPr/>
          <p:nvPr/>
        </p:nvSpPr>
        <p:spPr>
          <a:xfrm>
            <a:off x="7950200" y="4541161"/>
            <a:ext cx="492556" cy="369332"/>
          </a:xfrm>
          <a:prstGeom prst="rect">
            <a:avLst/>
          </a:prstGeom>
          <a:solidFill>
            <a:schemeClr val="accent4">
              <a:lumMod val="20000"/>
              <a:lumOff val="80000"/>
            </a:schemeClr>
          </a:solidFill>
        </p:spPr>
        <p:txBody>
          <a:bodyPr wrap="square">
            <a:spAutoFit/>
          </a:bodyPr>
          <a:lstStyle/>
          <a:p>
            <a:pPr algn="ctr"/>
            <a:r>
              <a:rPr lang="fr-FR" b="1" dirty="0"/>
              <a:t>3</a:t>
            </a:r>
          </a:p>
        </p:txBody>
      </p:sp>
      <p:cxnSp>
        <p:nvCxnSpPr>
          <p:cNvPr id="25" name="Connecteur droit avec flèche 24"/>
          <p:cNvCxnSpPr>
            <a:stCxn id="5" idx="3"/>
          </p:cNvCxnSpPr>
          <p:nvPr/>
        </p:nvCxnSpPr>
        <p:spPr>
          <a:xfrm flipH="1">
            <a:off x="6121400" y="4395061"/>
            <a:ext cx="334596"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a:stCxn id="5" idx="5"/>
          </p:cNvCxnSpPr>
          <p:nvPr/>
        </p:nvCxnSpPr>
        <p:spPr>
          <a:xfrm>
            <a:off x="7596488" y="4395061"/>
            <a:ext cx="353712"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1" name="Grouper 10"/>
          <p:cNvGrpSpPr/>
          <p:nvPr/>
        </p:nvGrpSpPr>
        <p:grpSpPr>
          <a:xfrm>
            <a:off x="1993901" y="2683957"/>
            <a:ext cx="1949687" cy="3213769"/>
            <a:chOff x="22430" y="2208509"/>
            <a:chExt cx="1949687" cy="3213769"/>
          </a:xfrm>
        </p:grpSpPr>
        <p:pic>
          <p:nvPicPr>
            <p:cNvPr id="4" name="Image 3" descr="Capture d’écran 2018-11-01 à 13.52.09.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430" y="2208509"/>
              <a:ext cx="1059748" cy="1550692"/>
            </a:xfrm>
            <a:prstGeom prst="rect">
              <a:avLst/>
            </a:prstGeom>
            <a:ln>
              <a:solidFill>
                <a:schemeClr val="tx1"/>
              </a:solidFill>
            </a:ln>
          </p:spPr>
        </p:pic>
        <p:pic>
          <p:nvPicPr>
            <p:cNvPr id="6" name="Image 5" descr="Capture d’écran 2018-11-01 à 13.52.0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1" y="2785867"/>
              <a:ext cx="1174938" cy="1694261"/>
            </a:xfrm>
            <a:prstGeom prst="rect">
              <a:avLst/>
            </a:prstGeom>
            <a:ln>
              <a:solidFill>
                <a:srgbClr val="000000"/>
              </a:solidFill>
            </a:ln>
          </p:spPr>
        </p:pic>
        <p:pic>
          <p:nvPicPr>
            <p:cNvPr id="9" name="Image 8" descr="Capture d’écran 2018-11-01 à 13.52.1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860" y="3204499"/>
              <a:ext cx="1242635" cy="1807468"/>
            </a:xfrm>
            <a:prstGeom prst="rect">
              <a:avLst/>
            </a:prstGeom>
            <a:ln>
              <a:solidFill>
                <a:srgbClr val="000000"/>
              </a:solidFill>
            </a:ln>
          </p:spPr>
        </p:pic>
        <p:pic>
          <p:nvPicPr>
            <p:cNvPr id="21" name="Image 20" descr="Capture d’écran 2018-11-01 à 13.52.09.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5565" y="3759201"/>
              <a:ext cx="1136552" cy="1663077"/>
            </a:xfrm>
            <a:prstGeom prst="rect">
              <a:avLst/>
            </a:prstGeom>
            <a:ln>
              <a:solidFill>
                <a:schemeClr val="tx1"/>
              </a:solidFill>
            </a:ln>
          </p:spPr>
        </p:pic>
      </p:grpSp>
      <p:sp>
        <p:nvSpPr>
          <p:cNvPr id="13" name="Rectangle 12"/>
          <p:cNvSpPr/>
          <p:nvPr/>
        </p:nvSpPr>
        <p:spPr>
          <a:xfrm>
            <a:off x="2097297" y="1882925"/>
            <a:ext cx="1577669" cy="646331"/>
          </a:xfrm>
          <a:prstGeom prst="rect">
            <a:avLst/>
          </a:prstGeom>
        </p:spPr>
        <p:txBody>
          <a:bodyPr wrap="square">
            <a:spAutoFit/>
          </a:bodyPr>
          <a:lstStyle/>
          <a:p>
            <a:r>
              <a:rPr lang="fr-FR" i="1" dirty="0"/>
              <a:t>20 entretiens retranscrits</a:t>
            </a:r>
          </a:p>
        </p:txBody>
      </p:sp>
      <p:sp>
        <p:nvSpPr>
          <p:cNvPr id="15" name="Flèche vers la droite 14"/>
          <p:cNvSpPr/>
          <p:nvPr/>
        </p:nvSpPr>
        <p:spPr>
          <a:xfrm>
            <a:off x="4291318" y="3618977"/>
            <a:ext cx="749300" cy="607458"/>
          </a:xfrm>
          <a:prstGeom prs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Accolade ouvrante 25"/>
          <p:cNvSpPr/>
          <p:nvPr/>
        </p:nvSpPr>
        <p:spPr>
          <a:xfrm rot="10800000">
            <a:off x="3981688" y="1844824"/>
            <a:ext cx="646181" cy="4106036"/>
          </a:xfrm>
          <a:prstGeom prst="leftBrace">
            <a:avLst>
              <a:gd name="adj1" fmla="val 0"/>
              <a:gd name="adj2" fmla="val 5053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Ellipse 30"/>
          <p:cNvSpPr/>
          <p:nvPr/>
        </p:nvSpPr>
        <p:spPr>
          <a:xfrm>
            <a:off x="8216900" y="20196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Ellipse 39"/>
          <p:cNvSpPr/>
          <p:nvPr/>
        </p:nvSpPr>
        <p:spPr>
          <a:xfrm>
            <a:off x="8369300" y="21720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1" name="Ellipse 40"/>
          <p:cNvSpPr/>
          <p:nvPr/>
        </p:nvSpPr>
        <p:spPr>
          <a:xfrm>
            <a:off x="8521700" y="23244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Ellipse 41"/>
          <p:cNvSpPr/>
          <p:nvPr/>
        </p:nvSpPr>
        <p:spPr>
          <a:xfrm>
            <a:off x="8674100" y="24768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Ellipse 42"/>
          <p:cNvSpPr/>
          <p:nvPr/>
        </p:nvSpPr>
        <p:spPr>
          <a:xfrm>
            <a:off x="8826500" y="26292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4" name="Ellipse 43"/>
          <p:cNvSpPr/>
          <p:nvPr/>
        </p:nvSpPr>
        <p:spPr>
          <a:xfrm>
            <a:off x="8978900" y="27816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5" name="Ellipse 44"/>
          <p:cNvSpPr/>
          <p:nvPr/>
        </p:nvSpPr>
        <p:spPr>
          <a:xfrm>
            <a:off x="9131300" y="293406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6" name="Ellipse 45"/>
          <p:cNvSpPr/>
          <p:nvPr/>
        </p:nvSpPr>
        <p:spPr>
          <a:xfrm>
            <a:off x="8442756" y="49555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7" name="Ellipse 46"/>
          <p:cNvSpPr/>
          <p:nvPr/>
        </p:nvSpPr>
        <p:spPr>
          <a:xfrm>
            <a:off x="8595156" y="51079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8" name="Ellipse 47"/>
          <p:cNvSpPr/>
          <p:nvPr/>
        </p:nvSpPr>
        <p:spPr>
          <a:xfrm>
            <a:off x="8747556" y="52603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9" name="Ellipse 48"/>
          <p:cNvSpPr/>
          <p:nvPr/>
        </p:nvSpPr>
        <p:spPr>
          <a:xfrm>
            <a:off x="8899956" y="54127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0" name="Ellipse 49"/>
          <p:cNvSpPr/>
          <p:nvPr/>
        </p:nvSpPr>
        <p:spPr>
          <a:xfrm>
            <a:off x="9052356" y="55651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1" name="Ellipse 50"/>
          <p:cNvSpPr/>
          <p:nvPr/>
        </p:nvSpPr>
        <p:spPr>
          <a:xfrm>
            <a:off x="5536736" y="50698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2" name="Ellipse 51"/>
          <p:cNvSpPr/>
          <p:nvPr/>
        </p:nvSpPr>
        <p:spPr>
          <a:xfrm>
            <a:off x="5689136" y="52222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3" name="Ellipse 52"/>
          <p:cNvSpPr/>
          <p:nvPr/>
        </p:nvSpPr>
        <p:spPr>
          <a:xfrm>
            <a:off x="5841536" y="53746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4" name="Ellipse 53"/>
          <p:cNvSpPr/>
          <p:nvPr/>
        </p:nvSpPr>
        <p:spPr>
          <a:xfrm>
            <a:off x="5993936" y="55270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5" name="Ellipse 54"/>
          <p:cNvSpPr/>
          <p:nvPr/>
        </p:nvSpPr>
        <p:spPr>
          <a:xfrm>
            <a:off x="6146336" y="567947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6" name="Ellipse 55"/>
          <p:cNvSpPr/>
          <p:nvPr/>
        </p:nvSpPr>
        <p:spPr>
          <a:xfrm>
            <a:off x="5054690" y="188292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7" name="Ellipse 56"/>
          <p:cNvSpPr/>
          <p:nvPr/>
        </p:nvSpPr>
        <p:spPr>
          <a:xfrm>
            <a:off x="5207090" y="203532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8" name="Ellipse 57"/>
          <p:cNvSpPr/>
          <p:nvPr/>
        </p:nvSpPr>
        <p:spPr>
          <a:xfrm>
            <a:off x="5359490" y="218772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9" name="Ellipse 58"/>
          <p:cNvSpPr/>
          <p:nvPr/>
        </p:nvSpPr>
        <p:spPr>
          <a:xfrm>
            <a:off x="5511890" y="234012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0" name="Ellipse 59"/>
          <p:cNvSpPr/>
          <p:nvPr/>
        </p:nvSpPr>
        <p:spPr>
          <a:xfrm>
            <a:off x="5664290" y="249252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17" name="Espace réservé du numéro de diapositive 16"/>
          <p:cNvSpPr>
            <a:spLocks noGrp="1"/>
          </p:cNvSpPr>
          <p:nvPr>
            <p:ph type="sldNum" sz="quarter" idx="12"/>
          </p:nvPr>
        </p:nvSpPr>
        <p:spPr/>
        <p:txBody>
          <a:bodyPr/>
          <a:lstStyle/>
          <a:p>
            <a:fld id="{5C168576-BBDA-434D-A1C7-9B1948845229}" type="slidenum">
              <a:rPr lang="fr-FR" smtClean="0">
                <a:solidFill>
                  <a:prstClr val="black">
                    <a:tint val="75000"/>
                  </a:prstClr>
                </a:solidFill>
              </a:rPr>
              <a:pPr/>
              <a:t>23</a:t>
            </a:fld>
            <a:endParaRPr lang="fr-FR">
              <a:solidFill>
                <a:prstClr val="black">
                  <a:tint val="75000"/>
                </a:prstClr>
              </a:solidFill>
            </a:endParaRPr>
          </a:p>
        </p:txBody>
      </p:sp>
    </p:spTree>
    <p:extLst>
      <p:ext uri="{BB962C8B-B14F-4D97-AF65-F5344CB8AC3E}">
        <p14:creationId xmlns:p14="http://schemas.microsoft.com/office/powerpoint/2010/main" val="3572195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44624"/>
            <a:ext cx="8229600" cy="1143000"/>
          </a:xfrm>
        </p:spPr>
        <p:txBody>
          <a:bodyPr>
            <a:noAutofit/>
          </a:bodyPr>
          <a:lstStyle/>
          <a:p>
            <a:pPr lvl="1" algn="ctr"/>
            <a:r>
              <a:rPr lang="fr-FR" sz="3600" dirty="0">
                <a:latin typeface="Calibri"/>
                <a:cs typeface="Calibri"/>
              </a:rPr>
              <a:t>Analyse des données</a:t>
            </a:r>
          </a:p>
        </p:txBody>
      </p:sp>
      <p:sp>
        <p:nvSpPr>
          <p:cNvPr id="5" name="Ellipse 4"/>
          <p:cNvSpPr/>
          <p:nvPr/>
        </p:nvSpPr>
        <p:spPr>
          <a:xfrm>
            <a:off x="6219792" y="3207035"/>
            <a:ext cx="1612900" cy="1485900"/>
          </a:xfrm>
          <a:prstGeom prst="ellipse">
            <a:avLst/>
          </a:prstGeom>
          <a:no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8" name="ZoneTexte 7"/>
          <p:cNvSpPr txBox="1"/>
          <p:nvPr/>
        </p:nvSpPr>
        <p:spPr>
          <a:xfrm>
            <a:off x="6274578" y="3535038"/>
            <a:ext cx="1558114" cy="707886"/>
          </a:xfrm>
          <a:prstGeom prst="rect">
            <a:avLst/>
          </a:prstGeom>
          <a:noFill/>
        </p:spPr>
        <p:txBody>
          <a:bodyPr wrap="none" rtlCol="0">
            <a:spAutoFit/>
          </a:bodyPr>
          <a:lstStyle/>
          <a:p>
            <a:pPr algn="ctr"/>
            <a:r>
              <a:rPr lang="fr-FR" sz="2000" b="1" dirty="0"/>
              <a:t>Capacité </a:t>
            </a:r>
          </a:p>
          <a:p>
            <a:pPr algn="ctr"/>
            <a:r>
              <a:rPr lang="fr-FR" sz="2000" b="1" dirty="0"/>
              <a:t>d’adaptation</a:t>
            </a:r>
          </a:p>
        </p:txBody>
      </p:sp>
      <p:cxnSp>
        <p:nvCxnSpPr>
          <p:cNvPr id="14" name="Connecteur droit avec flèche 13"/>
          <p:cNvCxnSpPr>
            <a:stCxn id="5" idx="1"/>
          </p:cNvCxnSpPr>
          <p:nvPr/>
        </p:nvCxnSpPr>
        <p:spPr>
          <a:xfrm flipH="1" flipV="1">
            <a:off x="6121400" y="3207036"/>
            <a:ext cx="334596"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4299992" y="2636934"/>
            <a:ext cx="1830082" cy="923330"/>
          </a:xfrm>
          <a:prstGeom prst="rect">
            <a:avLst/>
          </a:prstGeom>
          <a:solidFill>
            <a:schemeClr val="accent6">
              <a:lumMod val="20000"/>
              <a:lumOff val="80000"/>
            </a:schemeClr>
          </a:solidFill>
        </p:spPr>
        <p:txBody>
          <a:bodyPr wrap="square">
            <a:spAutoFit/>
          </a:bodyPr>
          <a:lstStyle/>
          <a:p>
            <a:pPr algn="ctr"/>
            <a:r>
              <a:rPr lang="fr-FR" b="1" dirty="0"/>
              <a:t>1 </a:t>
            </a:r>
            <a:r>
              <a:rPr lang="fr-FR" dirty="0"/>
              <a:t>La perception des risques et des incertitudes</a:t>
            </a:r>
          </a:p>
        </p:txBody>
      </p:sp>
      <p:sp>
        <p:nvSpPr>
          <p:cNvPr id="18" name="Rectangle 17"/>
          <p:cNvSpPr/>
          <p:nvPr/>
        </p:nvSpPr>
        <p:spPr>
          <a:xfrm>
            <a:off x="7950200" y="3078270"/>
            <a:ext cx="492556" cy="369332"/>
          </a:xfrm>
          <a:prstGeom prst="rect">
            <a:avLst/>
          </a:prstGeom>
          <a:solidFill>
            <a:schemeClr val="accent5">
              <a:lumMod val="20000"/>
              <a:lumOff val="80000"/>
            </a:schemeClr>
          </a:solidFill>
          <a:ln>
            <a:noFill/>
          </a:ln>
        </p:spPr>
        <p:txBody>
          <a:bodyPr wrap="square">
            <a:spAutoFit/>
          </a:bodyPr>
          <a:lstStyle/>
          <a:p>
            <a:pPr algn="ctr"/>
            <a:r>
              <a:rPr lang="fr-FR" b="1" dirty="0"/>
              <a:t>2</a:t>
            </a:r>
          </a:p>
        </p:txBody>
      </p:sp>
      <p:cxnSp>
        <p:nvCxnSpPr>
          <p:cNvPr id="19" name="Connecteur droit avec flèche 18"/>
          <p:cNvCxnSpPr>
            <a:stCxn id="5" idx="7"/>
          </p:cNvCxnSpPr>
          <p:nvPr/>
        </p:nvCxnSpPr>
        <p:spPr>
          <a:xfrm flipV="1">
            <a:off x="7596488" y="3207036"/>
            <a:ext cx="353712"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23" name="Rectangle 22"/>
          <p:cNvSpPr/>
          <p:nvPr/>
        </p:nvSpPr>
        <p:spPr>
          <a:xfrm>
            <a:off x="5628844" y="4615002"/>
            <a:ext cx="492556" cy="369332"/>
          </a:xfrm>
          <a:prstGeom prst="rect">
            <a:avLst/>
          </a:prstGeom>
          <a:solidFill>
            <a:schemeClr val="accent3">
              <a:lumMod val="20000"/>
              <a:lumOff val="80000"/>
            </a:schemeClr>
          </a:solidFill>
        </p:spPr>
        <p:txBody>
          <a:bodyPr wrap="square">
            <a:spAutoFit/>
          </a:bodyPr>
          <a:lstStyle/>
          <a:p>
            <a:pPr algn="ctr"/>
            <a:r>
              <a:rPr lang="fr-FR" b="1" dirty="0"/>
              <a:t>4</a:t>
            </a:r>
          </a:p>
        </p:txBody>
      </p:sp>
      <p:sp>
        <p:nvSpPr>
          <p:cNvPr id="24" name="Rectangle 23"/>
          <p:cNvSpPr/>
          <p:nvPr/>
        </p:nvSpPr>
        <p:spPr>
          <a:xfrm>
            <a:off x="7950200" y="4621431"/>
            <a:ext cx="492556" cy="369332"/>
          </a:xfrm>
          <a:prstGeom prst="rect">
            <a:avLst/>
          </a:prstGeom>
          <a:solidFill>
            <a:schemeClr val="accent4">
              <a:lumMod val="20000"/>
              <a:lumOff val="80000"/>
            </a:schemeClr>
          </a:solidFill>
        </p:spPr>
        <p:txBody>
          <a:bodyPr wrap="square">
            <a:spAutoFit/>
          </a:bodyPr>
          <a:lstStyle/>
          <a:p>
            <a:pPr algn="ctr"/>
            <a:r>
              <a:rPr lang="fr-FR" b="1" dirty="0"/>
              <a:t>3</a:t>
            </a:r>
          </a:p>
        </p:txBody>
      </p:sp>
      <p:cxnSp>
        <p:nvCxnSpPr>
          <p:cNvPr id="25" name="Connecteur droit avec flèche 24"/>
          <p:cNvCxnSpPr>
            <a:stCxn id="5" idx="3"/>
          </p:cNvCxnSpPr>
          <p:nvPr/>
        </p:nvCxnSpPr>
        <p:spPr>
          <a:xfrm flipH="1">
            <a:off x="6121400" y="4475331"/>
            <a:ext cx="334596"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7" name="Connecteur droit avec flèche 26"/>
          <p:cNvCxnSpPr>
            <a:stCxn id="5" idx="5"/>
          </p:cNvCxnSpPr>
          <p:nvPr/>
        </p:nvCxnSpPr>
        <p:spPr>
          <a:xfrm>
            <a:off x="7596488" y="4475331"/>
            <a:ext cx="353712" cy="217605"/>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nvGrpSpPr>
          <p:cNvPr id="11" name="Grouper 10"/>
          <p:cNvGrpSpPr/>
          <p:nvPr/>
        </p:nvGrpSpPr>
        <p:grpSpPr>
          <a:xfrm>
            <a:off x="1625601" y="2764227"/>
            <a:ext cx="1949687" cy="3213769"/>
            <a:chOff x="22430" y="2208509"/>
            <a:chExt cx="1949687" cy="3213769"/>
          </a:xfrm>
        </p:grpSpPr>
        <p:pic>
          <p:nvPicPr>
            <p:cNvPr id="4" name="Image 3" descr="Capture d’écran 2018-11-01 à 13.52.09.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430" y="2208509"/>
              <a:ext cx="1059748" cy="1550692"/>
            </a:xfrm>
            <a:prstGeom prst="rect">
              <a:avLst/>
            </a:prstGeom>
            <a:ln>
              <a:solidFill>
                <a:schemeClr val="tx1"/>
              </a:solidFill>
            </a:ln>
          </p:spPr>
        </p:pic>
        <p:pic>
          <p:nvPicPr>
            <p:cNvPr id="6" name="Image 5" descr="Capture d’écran 2018-11-01 à 13.52.0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1" y="2785867"/>
              <a:ext cx="1174938" cy="1694261"/>
            </a:xfrm>
            <a:prstGeom prst="rect">
              <a:avLst/>
            </a:prstGeom>
            <a:ln>
              <a:solidFill>
                <a:srgbClr val="000000"/>
              </a:solidFill>
            </a:ln>
          </p:spPr>
        </p:pic>
        <p:pic>
          <p:nvPicPr>
            <p:cNvPr id="9" name="Image 8" descr="Capture d’écran 2018-11-01 à 13.52.15.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860" y="3204499"/>
              <a:ext cx="1242635" cy="1807468"/>
            </a:xfrm>
            <a:prstGeom prst="rect">
              <a:avLst/>
            </a:prstGeom>
            <a:ln>
              <a:solidFill>
                <a:srgbClr val="000000"/>
              </a:solidFill>
            </a:ln>
          </p:spPr>
        </p:pic>
        <p:pic>
          <p:nvPicPr>
            <p:cNvPr id="21" name="Image 20" descr="Capture d’écran 2018-11-01 à 13.52.09.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5565" y="3759201"/>
              <a:ext cx="1136552" cy="1663077"/>
            </a:xfrm>
            <a:prstGeom prst="rect">
              <a:avLst/>
            </a:prstGeom>
            <a:ln>
              <a:solidFill>
                <a:schemeClr val="tx1"/>
              </a:solidFill>
            </a:ln>
          </p:spPr>
        </p:pic>
      </p:grpSp>
      <p:sp>
        <p:nvSpPr>
          <p:cNvPr id="13" name="Rectangle 12"/>
          <p:cNvSpPr/>
          <p:nvPr/>
        </p:nvSpPr>
        <p:spPr>
          <a:xfrm>
            <a:off x="1728997" y="1963194"/>
            <a:ext cx="1577669" cy="584776"/>
          </a:xfrm>
          <a:prstGeom prst="rect">
            <a:avLst/>
          </a:prstGeom>
        </p:spPr>
        <p:txBody>
          <a:bodyPr wrap="square">
            <a:spAutoFit/>
          </a:bodyPr>
          <a:lstStyle/>
          <a:p>
            <a:r>
              <a:rPr lang="fr-FR" sz="1600" i="1" dirty="0"/>
              <a:t>20 entretiens retranscrits</a:t>
            </a:r>
          </a:p>
        </p:txBody>
      </p:sp>
      <p:sp>
        <p:nvSpPr>
          <p:cNvPr id="15" name="Flèche vers la droite 14"/>
          <p:cNvSpPr/>
          <p:nvPr/>
        </p:nvSpPr>
        <p:spPr>
          <a:xfrm>
            <a:off x="3739626" y="3699247"/>
            <a:ext cx="749300" cy="607458"/>
          </a:xfrm>
          <a:prstGeom prst="rightArrow">
            <a:avLst/>
          </a:prstGeom>
          <a:solidFill>
            <a:schemeClr val="tx1"/>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Accolade ouvrante 25"/>
          <p:cNvSpPr/>
          <p:nvPr/>
        </p:nvSpPr>
        <p:spPr>
          <a:xfrm rot="10800000">
            <a:off x="3417296" y="1925094"/>
            <a:ext cx="646181" cy="4106036"/>
          </a:xfrm>
          <a:prstGeom prst="leftBrace">
            <a:avLst>
              <a:gd name="adj1" fmla="val 0"/>
              <a:gd name="adj2" fmla="val 50530"/>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31" name="Ellipse 30"/>
          <p:cNvSpPr/>
          <p:nvPr/>
        </p:nvSpPr>
        <p:spPr>
          <a:xfrm>
            <a:off x="8216900" y="20999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0" name="Ellipse 39"/>
          <p:cNvSpPr/>
          <p:nvPr/>
        </p:nvSpPr>
        <p:spPr>
          <a:xfrm>
            <a:off x="8369300" y="22523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1" name="Ellipse 40"/>
          <p:cNvSpPr/>
          <p:nvPr/>
        </p:nvSpPr>
        <p:spPr>
          <a:xfrm>
            <a:off x="8521700" y="24047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2" name="Ellipse 41"/>
          <p:cNvSpPr/>
          <p:nvPr/>
        </p:nvSpPr>
        <p:spPr>
          <a:xfrm>
            <a:off x="8674100" y="25571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3" name="Ellipse 42"/>
          <p:cNvSpPr/>
          <p:nvPr/>
        </p:nvSpPr>
        <p:spPr>
          <a:xfrm>
            <a:off x="8826500" y="27095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4" name="Ellipse 43"/>
          <p:cNvSpPr/>
          <p:nvPr/>
        </p:nvSpPr>
        <p:spPr>
          <a:xfrm>
            <a:off x="8978900" y="28619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5" name="Ellipse 44"/>
          <p:cNvSpPr/>
          <p:nvPr/>
        </p:nvSpPr>
        <p:spPr>
          <a:xfrm>
            <a:off x="9131300" y="3014333"/>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6" name="Ellipse 45"/>
          <p:cNvSpPr/>
          <p:nvPr/>
        </p:nvSpPr>
        <p:spPr>
          <a:xfrm>
            <a:off x="8442756" y="50358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7" name="Ellipse 46"/>
          <p:cNvSpPr/>
          <p:nvPr/>
        </p:nvSpPr>
        <p:spPr>
          <a:xfrm>
            <a:off x="8595156" y="51882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8" name="Ellipse 47"/>
          <p:cNvSpPr/>
          <p:nvPr/>
        </p:nvSpPr>
        <p:spPr>
          <a:xfrm>
            <a:off x="8747556" y="53406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49" name="Ellipse 48"/>
          <p:cNvSpPr/>
          <p:nvPr/>
        </p:nvSpPr>
        <p:spPr>
          <a:xfrm>
            <a:off x="8899956" y="54930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0" name="Ellipse 49"/>
          <p:cNvSpPr/>
          <p:nvPr/>
        </p:nvSpPr>
        <p:spPr>
          <a:xfrm>
            <a:off x="9052356" y="56454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1" name="Ellipse 50"/>
          <p:cNvSpPr/>
          <p:nvPr/>
        </p:nvSpPr>
        <p:spPr>
          <a:xfrm>
            <a:off x="5536736" y="51501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2" name="Ellipse 51"/>
          <p:cNvSpPr/>
          <p:nvPr/>
        </p:nvSpPr>
        <p:spPr>
          <a:xfrm>
            <a:off x="5689136" y="53025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3" name="Ellipse 52"/>
          <p:cNvSpPr/>
          <p:nvPr/>
        </p:nvSpPr>
        <p:spPr>
          <a:xfrm>
            <a:off x="5841536" y="54549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4" name="Ellipse 53"/>
          <p:cNvSpPr/>
          <p:nvPr/>
        </p:nvSpPr>
        <p:spPr>
          <a:xfrm>
            <a:off x="5993936" y="56073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5" name="Ellipse 54"/>
          <p:cNvSpPr/>
          <p:nvPr/>
        </p:nvSpPr>
        <p:spPr>
          <a:xfrm>
            <a:off x="6146336" y="5759745"/>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6" name="Ellipse 55"/>
          <p:cNvSpPr/>
          <p:nvPr/>
        </p:nvSpPr>
        <p:spPr>
          <a:xfrm>
            <a:off x="3798762" y="150599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7" name="Ellipse 56"/>
          <p:cNvSpPr/>
          <p:nvPr/>
        </p:nvSpPr>
        <p:spPr>
          <a:xfrm>
            <a:off x="3951162" y="165839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8" name="Ellipse 57"/>
          <p:cNvSpPr/>
          <p:nvPr/>
        </p:nvSpPr>
        <p:spPr>
          <a:xfrm>
            <a:off x="4103562" y="181079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59" name="Ellipse 58"/>
          <p:cNvSpPr/>
          <p:nvPr/>
        </p:nvSpPr>
        <p:spPr>
          <a:xfrm>
            <a:off x="4255962" y="1963194"/>
            <a:ext cx="683056" cy="342900"/>
          </a:xfrm>
          <a:prstGeom prst="ellipse">
            <a:avLst/>
          </a:prstGeom>
          <a:solidFill>
            <a:schemeClr val="bg1">
              <a:lumMod val="50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
        <p:nvSpPr>
          <p:cNvPr id="60" name="Ellipse 59"/>
          <p:cNvSpPr/>
          <p:nvPr/>
        </p:nvSpPr>
        <p:spPr>
          <a:xfrm>
            <a:off x="4183662" y="1196753"/>
            <a:ext cx="2635774" cy="1044361"/>
          </a:xfrm>
          <a:prstGeom prst="ellipse">
            <a:avLst/>
          </a:prstGeom>
          <a:solidFill>
            <a:schemeClr val="bg1">
              <a:lumMod val="75000"/>
            </a:schemeClr>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fr-FR" b="1" dirty="0">
                <a:solidFill>
                  <a:srgbClr val="000000"/>
                </a:solidFill>
              </a:rPr>
              <a:t>En AB: plus de visibilité sur l’avenir</a:t>
            </a:r>
          </a:p>
        </p:txBody>
      </p:sp>
      <p:sp>
        <p:nvSpPr>
          <p:cNvPr id="22" name="Rectangle 21"/>
          <p:cNvSpPr/>
          <p:nvPr/>
        </p:nvSpPr>
        <p:spPr>
          <a:xfrm>
            <a:off x="6399481" y="1498357"/>
            <a:ext cx="3895697" cy="4247317"/>
          </a:xfrm>
          <a:prstGeom prst="rect">
            <a:avLst/>
          </a:prstGeom>
          <a:solidFill>
            <a:schemeClr val="bg1"/>
          </a:solidFill>
          <a:ln>
            <a:solidFill>
              <a:schemeClr val="tx1"/>
            </a:solidFill>
          </a:ln>
        </p:spPr>
        <p:txBody>
          <a:bodyPr wrap="square">
            <a:spAutoFit/>
          </a:bodyPr>
          <a:lstStyle/>
          <a:p>
            <a:r>
              <a:rPr lang="fr-FR" b="1" i="1" dirty="0"/>
              <a:t>Citations d’éleveurs:</a:t>
            </a:r>
          </a:p>
          <a:p>
            <a:pPr algn="just"/>
            <a:r>
              <a:rPr lang="fr-FR" sz="1200" i="1" dirty="0"/>
              <a:t>que ce soit un système plus stable qui évolue pas d'une année sur l'autre-21//21- ce qui fait basculer c'est que ce soit un système qui parait plus pérenne, où on peut peut </a:t>
            </a:r>
            <a:r>
              <a:rPr lang="fr-FR" sz="1200" i="1" dirty="0" err="1"/>
              <a:t>etre</a:t>
            </a:r>
            <a:r>
              <a:rPr lang="fr-FR" sz="1200" i="1" dirty="0"/>
              <a:t> essayer de faire des prévisions plus sur du court terme mais sur du moyen terme// 2: avoir un prix du lait valorisant (pas le même qu'il y a 30 ans..)//"C'est un pari sur l'avenir, j'espère, à priori ça a l'air de tenir la route"-18// “on sait qu'on a 4-5 ans tranquille, on prend moins de risque que de rester en conventionnel, après je suis pas sûr que voilà, peut </a:t>
            </a:r>
            <a:r>
              <a:rPr lang="fr-FR" sz="1200" i="1" dirty="0" err="1"/>
              <a:t>etre</a:t>
            </a:r>
            <a:r>
              <a:rPr lang="fr-FR" sz="1200" i="1" dirty="0"/>
              <a:t> que dans 10 ans les chinois ils nous auront dit salut” -23//“ils ont aussi l'usine de yaourts, ça sécurise un peu plus le marché intérieur”-20//Mais on espère quand même que ça va tenir un peu. On espère qu’on est bien gérés -8//"peut </a:t>
            </a:r>
            <a:r>
              <a:rPr lang="fr-FR" sz="1200" i="1" dirty="0" err="1"/>
              <a:t>etre</a:t>
            </a:r>
            <a:r>
              <a:rPr lang="fr-FR" sz="1200" i="1" dirty="0"/>
              <a:t> le jour où en </a:t>
            </a:r>
            <a:r>
              <a:rPr lang="fr-FR" sz="1200" i="1" dirty="0" err="1"/>
              <a:t>roumanie</a:t>
            </a:r>
            <a:r>
              <a:rPr lang="fr-FR" sz="1200" i="1" dirty="0"/>
              <a:t> ils feront plus de lait ils iront voir les roumains parce que ça leur coutera moins cher"-17 //du jour au lendemain on voit bien ils ont </a:t>
            </a:r>
            <a:r>
              <a:rPr lang="fr-FR" sz="1200" i="1" dirty="0" err="1"/>
              <a:t>laché</a:t>
            </a:r>
            <a:r>
              <a:rPr lang="fr-FR" sz="1200" i="1" dirty="0"/>
              <a:t> des marchés...voilà j'ai peur de ça-22 //le jour où ils vont trouver mieux ailleurs ils vont pas s'arrêter à ce genre de détail, ils vont trouver mieux ailleurs ou moins chers. (madame:) plus tard ils le feront chez eux-23//on a été vacciné à l'époque avec les espagnols qui promettaient la lune.-19. </a:t>
            </a:r>
          </a:p>
        </p:txBody>
      </p:sp>
      <p:cxnSp>
        <p:nvCxnSpPr>
          <p:cNvPr id="61" name="Connecteur droit avec flèche 60"/>
          <p:cNvCxnSpPr>
            <a:endCxn id="60" idx="4"/>
          </p:cNvCxnSpPr>
          <p:nvPr/>
        </p:nvCxnSpPr>
        <p:spPr>
          <a:xfrm flipV="1">
            <a:off x="5501549" y="2241114"/>
            <a:ext cx="0" cy="395821"/>
          </a:xfrm>
          <a:prstGeom prst="straightConnector1">
            <a:avLst/>
          </a:prstGeom>
          <a:ln w="38100"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Espace réservé du numéro de diapositive 11"/>
          <p:cNvSpPr>
            <a:spLocks noGrp="1"/>
          </p:cNvSpPr>
          <p:nvPr>
            <p:ph type="sldNum" sz="quarter" idx="12"/>
          </p:nvPr>
        </p:nvSpPr>
        <p:spPr/>
        <p:txBody>
          <a:bodyPr/>
          <a:lstStyle/>
          <a:p>
            <a:fld id="{5C168576-BBDA-434D-A1C7-9B1948845229}" type="slidenum">
              <a:rPr lang="fr-FR" smtClean="0">
                <a:solidFill>
                  <a:prstClr val="black">
                    <a:tint val="75000"/>
                  </a:prstClr>
                </a:solidFill>
              </a:rPr>
              <a:pPr/>
              <a:t>24</a:t>
            </a:fld>
            <a:endParaRPr lang="fr-FR">
              <a:solidFill>
                <a:prstClr val="black">
                  <a:tint val="75000"/>
                </a:prstClr>
              </a:solidFill>
            </a:endParaRPr>
          </a:p>
        </p:txBody>
      </p:sp>
    </p:spTree>
    <p:extLst>
      <p:ext uri="{BB962C8B-B14F-4D97-AF65-F5344CB8AC3E}">
        <p14:creationId xmlns:p14="http://schemas.microsoft.com/office/powerpoint/2010/main" val="19696861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p:cNvSpPr txBox="1">
            <a:spLocks/>
          </p:cNvSpPr>
          <p:nvPr/>
        </p:nvSpPr>
        <p:spPr>
          <a:xfrm>
            <a:off x="1524000" y="20484"/>
            <a:ext cx="91440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dirty="0"/>
              <a:t>Contexte Aveyron 2015-2016</a:t>
            </a:r>
          </a:p>
        </p:txBody>
      </p:sp>
      <p:pic>
        <p:nvPicPr>
          <p:cNvPr id="38" name="Image 37" descr="2_ACTION trai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4929" y="1575606"/>
            <a:ext cx="4515674" cy="4323582"/>
          </a:xfrm>
          <a:prstGeom prst="rect">
            <a:avLst/>
          </a:prstGeom>
        </p:spPr>
      </p:pic>
      <p:sp>
        <p:nvSpPr>
          <p:cNvPr id="39" name="Titre 1"/>
          <p:cNvSpPr txBox="1">
            <a:spLocks/>
          </p:cNvSpPr>
          <p:nvPr/>
        </p:nvSpPr>
        <p:spPr>
          <a:xfrm>
            <a:off x="1570181" y="1124745"/>
            <a:ext cx="4181457" cy="3604959"/>
          </a:xfrm>
          <a:prstGeom prst="rect">
            <a:avLst/>
          </a:prstGeom>
          <a:ln/>
        </p:spPr>
        <p:style>
          <a:lnRef idx="2">
            <a:schemeClr val="accent2"/>
          </a:lnRef>
          <a:fillRef idx="1">
            <a:schemeClr val="lt1"/>
          </a:fillRef>
          <a:effectRef idx="0">
            <a:schemeClr val="accent2"/>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900" indent="-342900" algn="l">
              <a:buFont typeface="Arial"/>
              <a:buChar char="•"/>
            </a:pPr>
            <a:r>
              <a:rPr lang="fr-FR" sz="2000" u="sng" dirty="0"/>
              <a:t>Coopérative </a:t>
            </a:r>
            <a:r>
              <a:rPr lang="fr-FR" sz="2000" u="sng" dirty="0" err="1"/>
              <a:t>Sodiaal</a:t>
            </a:r>
            <a:r>
              <a:rPr lang="fr-FR" sz="2000" u="sng" dirty="0"/>
              <a:t>: </a:t>
            </a:r>
            <a:r>
              <a:rPr lang="fr-FR" sz="2000" dirty="0"/>
              <a:t>de </a:t>
            </a:r>
            <a:r>
              <a:rPr lang="fr-FR" sz="2000" b="1" dirty="0"/>
              <a:t>8M</a:t>
            </a:r>
            <a:r>
              <a:rPr lang="fr-FR" sz="2000" dirty="0"/>
              <a:t> à </a:t>
            </a:r>
            <a:r>
              <a:rPr lang="fr-FR" sz="2000" b="1" dirty="0"/>
              <a:t>32 M</a:t>
            </a:r>
            <a:r>
              <a:rPr lang="fr-FR" sz="2000" dirty="0"/>
              <a:t> de L en collecte à 2020 sur la région Sud Ouest, communication importante</a:t>
            </a:r>
          </a:p>
          <a:p>
            <a:pPr marL="342900" indent="-342900" algn="l">
              <a:buFont typeface="Arial"/>
              <a:buChar char="•"/>
            </a:pPr>
            <a:endParaRPr lang="fr-FR" sz="2000" dirty="0"/>
          </a:p>
          <a:p>
            <a:pPr marL="342900" indent="-342900" algn="l">
              <a:buFont typeface="Arial"/>
              <a:buChar char="•"/>
            </a:pPr>
            <a:r>
              <a:rPr lang="fr-FR" sz="2000" u="sng" dirty="0" err="1"/>
              <a:t>Biolait</a:t>
            </a:r>
            <a:r>
              <a:rPr lang="fr-FR" sz="2000" u="sng" dirty="0"/>
              <a:t>: </a:t>
            </a:r>
            <a:r>
              <a:rPr lang="fr-FR" sz="2000" dirty="0"/>
              <a:t>peu de communication</a:t>
            </a:r>
          </a:p>
          <a:p>
            <a:pPr marL="342900" indent="-342900" algn="l">
              <a:buFont typeface="Arial"/>
              <a:buChar char="•"/>
            </a:pPr>
            <a:endParaRPr lang="fr-FR" sz="2000" dirty="0"/>
          </a:p>
          <a:p>
            <a:pPr marL="342900" indent="-342900" algn="l">
              <a:buFont typeface="Arial"/>
              <a:buChar char="•"/>
            </a:pPr>
            <a:r>
              <a:rPr lang="fr-FR" sz="2000" u="sng" dirty="0" err="1"/>
              <a:t>Lactalis</a:t>
            </a:r>
            <a:r>
              <a:rPr lang="fr-FR" sz="2000" u="sng" dirty="0"/>
              <a:t>: </a:t>
            </a:r>
            <a:r>
              <a:rPr lang="fr-FR" sz="2000" dirty="0"/>
              <a:t>pas d’augmentation des producteurs bio</a:t>
            </a:r>
          </a:p>
        </p:txBody>
      </p:sp>
      <p:sp>
        <p:nvSpPr>
          <p:cNvPr id="40" name="ZoneTexte 39"/>
          <p:cNvSpPr txBox="1"/>
          <p:nvPr/>
        </p:nvSpPr>
        <p:spPr>
          <a:xfrm>
            <a:off x="6117814" y="6001863"/>
            <a:ext cx="3888432" cy="246221"/>
          </a:xfrm>
          <a:prstGeom prst="rect">
            <a:avLst/>
          </a:prstGeom>
          <a:noFill/>
        </p:spPr>
        <p:txBody>
          <a:bodyPr wrap="square" rtlCol="0">
            <a:spAutoFit/>
          </a:bodyPr>
          <a:lstStyle/>
          <a:p>
            <a:r>
              <a:rPr lang="fr-FR" sz="1000" i="1" dirty="0">
                <a:latin typeface="Calibri"/>
                <a:cs typeface="Calibri"/>
              </a:rPr>
              <a:t>Dessin </a:t>
            </a:r>
            <a:r>
              <a:rPr lang="fr-FR" sz="1000" i="1" dirty="0" err="1">
                <a:latin typeface="Calibri"/>
                <a:cs typeface="Calibri"/>
              </a:rPr>
              <a:t>Z’lex</a:t>
            </a:r>
            <a:endParaRPr lang="fr-FR" sz="1000" i="1" dirty="0">
              <a:latin typeface="Calibri"/>
              <a:cs typeface="Calibri"/>
            </a:endParaRPr>
          </a:p>
        </p:txBody>
      </p:sp>
      <p:sp>
        <p:nvSpPr>
          <p:cNvPr id="3" name="Espace réservé du numéro de diapositive 2"/>
          <p:cNvSpPr>
            <a:spLocks noGrp="1"/>
          </p:cNvSpPr>
          <p:nvPr>
            <p:ph type="sldNum" sz="quarter" idx="12"/>
          </p:nvPr>
        </p:nvSpPr>
        <p:spPr/>
        <p:txBody>
          <a:bodyPr/>
          <a:lstStyle/>
          <a:p>
            <a:fld id="{4C9B889B-F772-2246-A419-34364FCA0D5C}" type="slidenum">
              <a:rPr lang="fr-FR" smtClean="0"/>
              <a:t>25</a:t>
            </a:fld>
            <a:endParaRPr lang="fr-FR"/>
          </a:p>
        </p:txBody>
      </p:sp>
      <p:sp>
        <p:nvSpPr>
          <p:cNvPr id="5" name="Rectangle 4"/>
          <p:cNvSpPr/>
          <p:nvPr/>
        </p:nvSpPr>
        <p:spPr>
          <a:xfrm>
            <a:off x="1631504" y="4881935"/>
            <a:ext cx="4572000" cy="1015663"/>
          </a:xfrm>
          <a:prstGeom prst="rect">
            <a:avLst/>
          </a:prstGeom>
        </p:spPr>
        <p:txBody>
          <a:bodyPr>
            <a:spAutoFit/>
          </a:bodyPr>
          <a:lstStyle/>
          <a:p>
            <a:r>
              <a:rPr lang="fr-FR" sz="2000" b="1" dirty="0"/>
              <a:t>Conversions sur le département:</a:t>
            </a:r>
          </a:p>
          <a:p>
            <a:r>
              <a:rPr lang="fr-FR" sz="2000" dirty="0"/>
              <a:t>2015: env. 40 fermes laitières bio</a:t>
            </a:r>
          </a:p>
          <a:p>
            <a:r>
              <a:rPr lang="fr-FR" sz="2000" dirty="0"/>
              <a:t>2016: env. 50 conversions </a:t>
            </a:r>
          </a:p>
        </p:txBody>
      </p:sp>
    </p:spTree>
    <p:extLst>
      <p:ext uri="{BB962C8B-B14F-4D97-AF65-F5344CB8AC3E}">
        <p14:creationId xmlns:p14="http://schemas.microsoft.com/office/powerpoint/2010/main" val="587966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274638"/>
            <a:ext cx="4680000" cy="1143000"/>
          </a:xfrm>
        </p:spPr>
        <p:txBody>
          <a:bodyPr>
            <a:normAutofit fontScale="90000"/>
          </a:bodyPr>
          <a:lstStyle/>
          <a:p>
            <a:r>
              <a:rPr lang="fr-FR" dirty="0"/>
              <a:t>De moindres risques perçus en bio</a:t>
            </a:r>
          </a:p>
        </p:txBody>
      </p:sp>
      <p:sp>
        <p:nvSpPr>
          <p:cNvPr id="3" name="Espace réservé du contenu 2"/>
          <p:cNvSpPr>
            <a:spLocks noGrp="1"/>
          </p:cNvSpPr>
          <p:nvPr>
            <p:ph idx="1"/>
          </p:nvPr>
        </p:nvSpPr>
        <p:spPr>
          <a:xfrm>
            <a:off x="1775520" y="1556793"/>
            <a:ext cx="4762872" cy="4525963"/>
          </a:xfrm>
        </p:spPr>
        <p:txBody>
          <a:bodyPr>
            <a:normAutofit/>
          </a:bodyPr>
          <a:lstStyle/>
          <a:p>
            <a:r>
              <a:rPr lang="fr-FR" sz="1600" b="1" dirty="0"/>
              <a:t>Le marché: </a:t>
            </a:r>
          </a:p>
          <a:p>
            <a:pPr lvl="1"/>
            <a:r>
              <a:rPr lang="fr-FR" sz="1600" b="1" dirty="0"/>
              <a:t>Retrouver des prix et de la stabilité</a:t>
            </a:r>
          </a:p>
          <a:p>
            <a:pPr marL="0" indent="0">
              <a:buNone/>
            </a:pPr>
            <a:r>
              <a:rPr lang="fr-FR" sz="1600" dirty="0"/>
              <a:t>"On sait qu'on a 4-5 ans tranquille, on prend moins de risque que de rester en conventionnel, après je suis pas sûr que voilà, peut-être que dans 10 ans les chinois ils nous auront dit salut".</a:t>
            </a:r>
          </a:p>
          <a:p>
            <a:pPr lvl="1"/>
            <a:r>
              <a:rPr lang="fr-FR" sz="1600" b="1" dirty="0">
                <a:solidFill>
                  <a:prstClr val="black"/>
                </a:solidFill>
              </a:rPr>
              <a:t>Retrouver </a:t>
            </a:r>
            <a:r>
              <a:rPr lang="fr-FR" sz="1600" b="1" dirty="0"/>
              <a:t>la possibilité de se projeter</a:t>
            </a:r>
            <a:endParaRPr lang="fr-FR" sz="1600" b="1" dirty="0">
              <a:solidFill>
                <a:prstClr val="black"/>
              </a:solidFill>
            </a:endParaRPr>
          </a:p>
          <a:p>
            <a:pPr marL="0" indent="0">
              <a:buNone/>
            </a:pPr>
            <a:r>
              <a:rPr lang="fr-FR" sz="1600" dirty="0"/>
              <a:t>"On peut peut-être essayer de faire des prévisions non plus sur du court terme mais sur du moyen terme".</a:t>
            </a:r>
          </a:p>
          <a:p>
            <a:pPr marL="0" indent="0">
              <a:buNone/>
            </a:pPr>
            <a:endParaRPr lang="fr-FR" sz="1600" dirty="0"/>
          </a:p>
          <a:p>
            <a:r>
              <a:rPr lang="fr-FR" sz="1600" b="1" dirty="0"/>
              <a:t>La filière: </a:t>
            </a:r>
          </a:p>
          <a:p>
            <a:pPr lvl="1"/>
            <a:r>
              <a:rPr lang="fr-FR" sz="1600" b="1" dirty="0"/>
              <a:t>Éviter d’affaiblir le CDC</a:t>
            </a:r>
          </a:p>
          <a:p>
            <a:pPr marL="0" indent="0">
              <a:buNone/>
            </a:pPr>
            <a:r>
              <a:rPr lang="fr-FR" sz="1600" dirty="0"/>
              <a:t>"S</a:t>
            </a:r>
            <a:r>
              <a:rPr lang="en-US" sz="1600" dirty="0" err="1"/>
              <a:t>i</a:t>
            </a:r>
            <a:r>
              <a:rPr lang="en-US" sz="1600" dirty="0"/>
              <a:t> les </a:t>
            </a:r>
            <a:r>
              <a:rPr lang="en-US" sz="1600" dirty="0" err="1"/>
              <a:t>dérogations</a:t>
            </a:r>
            <a:r>
              <a:rPr lang="en-US" sz="1600" dirty="0"/>
              <a:t> et cahier des charges </a:t>
            </a:r>
            <a:r>
              <a:rPr lang="en-US" sz="1600" dirty="0" err="1"/>
              <a:t>deviennent</a:t>
            </a:r>
            <a:r>
              <a:rPr lang="en-US" sz="1600" dirty="0"/>
              <a:t> trop </a:t>
            </a:r>
            <a:r>
              <a:rPr lang="en-US" sz="1600" dirty="0" err="1"/>
              <a:t>souples</a:t>
            </a:r>
            <a:r>
              <a:rPr lang="en-US" sz="1600" dirty="0"/>
              <a:t> le bio </a:t>
            </a:r>
            <a:r>
              <a:rPr lang="en-US" sz="1600" dirty="0" err="1"/>
              <a:t>français</a:t>
            </a:r>
            <a:r>
              <a:rPr lang="en-US" sz="1600" dirty="0"/>
              <a:t> ne </a:t>
            </a:r>
            <a:r>
              <a:rPr lang="en-US" sz="1600" dirty="0" err="1"/>
              <a:t>voudra</a:t>
            </a:r>
            <a:r>
              <a:rPr lang="en-US" sz="1600" dirty="0"/>
              <a:t> plus </a:t>
            </a:r>
            <a:r>
              <a:rPr lang="en-US" sz="1600" dirty="0" err="1"/>
              <a:t>rien</a:t>
            </a:r>
            <a:r>
              <a:rPr lang="en-US" sz="1600" dirty="0"/>
              <a:t> dire pour les </a:t>
            </a:r>
            <a:r>
              <a:rPr lang="en-US" sz="1600" dirty="0" err="1"/>
              <a:t>consommateurs</a:t>
            </a:r>
            <a:r>
              <a:rPr lang="fr-FR" sz="1600" dirty="0"/>
              <a:t>"</a:t>
            </a:r>
            <a:r>
              <a:rPr lang="en-US" sz="1600" dirty="0"/>
              <a:t>.</a:t>
            </a:r>
            <a:endParaRPr lang="fr-FR" sz="1600" dirty="0"/>
          </a:p>
        </p:txBody>
      </p:sp>
      <p:pic>
        <p:nvPicPr>
          <p:cNvPr id="6" name="Image 5" descr="Capture d’écran 2017-12-05 à 14.34.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4512" y="-27384"/>
            <a:ext cx="3780000" cy="3319021"/>
          </a:xfrm>
          <a:prstGeom prst="rect">
            <a:avLst/>
          </a:prstGeom>
        </p:spPr>
      </p:pic>
      <p:pic>
        <p:nvPicPr>
          <p:cNvPr id="7" name="Image 6" descr="cauchemar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4512" y="3060910"/>
            <a:ext cx="3780000" cy="3680459"/>
          </a:xfrm>
          <a:prstGeom prst="rect">
            <a:avLst/>
          </a:prstGeom>
        </p:spPr>
      </p:pic>
      <p:sp>
        <p:nvSpPr>
          <p:cNvPr id="5" name="ZoneTexte 4"/>
          <p:cNvSpPr txBox="1"/>
          <p:nvPr/>
        </p:nvSpPr>
        <p:spPr>
          <a:xfrm>
            <a:off x="6924512" y="6608386"/>
            <a:ext cx="3780000" cy="276999"/>
          </a:xfrm>
          <a:prstGeom prst="rect">
            <a:avLst/>
          </a:prstGeom>
          <a:solidFill>
            <a:schemeClr val="bg1"/>
          </a:solid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26</a:t>
            </a:fld>
            <a:endParaRPr lang="fr-FR">
              <a:solidFill>
                <a:prstClr val="black">
                  <a:tint val="75000"/>
                </a:prstClr>
              </a:solidFill>
            </a:endParaRPr>
          </a:p>
        </p:txBody>
      </p:sp>
    </p:spTree>
    <p:extLst>
      <p:ext uri="{BB962C8B-B14F-4D97-AF65-F5344CB8AC3E}">
        <p14:creationId xmlns:p14="http://schemas.microsoft.com/office/powerpoint/2010/main" val="915339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107C73A-A2E5-4424-BCE7-C1D36732E048}"/>
              </a:ext>
            </a:extLst>
          </p:cNvPr>
          <p:cNvSpPr>
            <a:spLocks noGrp="1"/>
          </p:cNvSpPr>
          <p:nvPr>
            <p:ph type="title"/>
          </p:nvPr>
        </p:nvSpPr>
        <p:spPr/>
        <p:txBody>
          <a:bodyPr>
            <a:normAutofit/>
          </a:bodyPr>
          <a:lstStyle/>
          <a:p>
            <a:r>
              <a:rPr lang="fr-FR" dirty="0"/>
              <a:t>Davantage de latitude pour gérer les risques sur la ferme</a:t>
            </a:r>
          </a:p>
        </p:txBody>
      </p:sp>
      <p:sp>
        <p:nvSpPr>
          <p:cNvPr id="3" name="Espace réservé du contenu 2">
            <a:extLst>
              <a:ext uri="{FF2B5EF4-FFF2-40B4-BE49-F238E27FC236}">
                <a16:creationId xmlns:a16="http://schemas.microsoft.com/office/drawing/2014/main" id="{56F583F3-FE93-4860-A564-1E1D39CB0F0B}"/>
              </a:ext>
            </a:extLst>
          </p:cNvPr>
          <p:cNvSpPr>
            <a:spLocks noGrp="1"/>
          </p:cNvSpPr>
          <p:nvPr>
            <p:ph idx="1"/>
          </p:nvPr>
        </p:nvSpPr>
        <p:spPr>
          <a:xfrm>
            <a:off x="1981200" y="1484785"/>
            <a:ext cx="4978896" cy="4525963"/>
          </a:xfrm>
        </p:spPr>
        <p:txBody>
          <a:bodyPr>
            <a:noAutofit/>
          </a:bodyPr>
          <a:lstStyle/>
          <a:p>
            <a:pPr lvl="1"/>
            <a:r>
              <a:rPr lang="fr-FR" sz="1600" b="1" dirty="0"/>
              <a:t>La sensation d’un système conventionnel dans l’impasse </a:t>
            </a:r>
          </a:p>
          <a:p>
            <a:pPr marL="0" indent="0">
              <a:buNone/>
            </a:pPr>
            <a:r>
              <a:rPr lang="fr-FR" sz="1600" dirty="0"/>
              <a:t>"Compenser le prix par des volumes, au bout d'un moment il faut s'arrêter"  </a:t>
            </a:r>
          </a:p>
          <a:p>
            <a:pPr marL="0" indent="0">
              <a:buNone/>
            </a:pPr>
            <a:endParaRPr lang="fr-FR" sz="1600" dirty="0"/>
          </a:p>
          <a:p>
            <a:pPr lvl="1"/>
            <a:r>
              <a:rPr lang="fr-FR" sz="1600" b="1" dirty="0">
                <a:solidFill>
                  <a:prstClr val="black"/>
                </a:solidFill>
              </a:rPr>
              <a:t>La conversion comme stimulus</a:t>
            </a:r>
          </a:p>
          <a:p>
            <a:pPr marL="0" indent="0">
              <a:buNone/>
            </a:pPr>
            <a:r>
              <a:rPr lang="fr-FR" sz="1600" dirty="0"/>
              <a:t>"Avec ou sans bio on serait arrivés à faire ça aussi, à essayer de raisonner autrement l'alimentation des vaches laitières et à réduire le coût de prod du lait. ...l'opportunité de passer en bio c'est peut-être nous donne un coup d'accélérateur« </a:t>
            </a:r>
          </a:p>
          <a:p>
            <a:pPr marL="0" indent="0">
              <a:buNone/>
            </a:pPr>
            <a:endParaRPr lang="fr-FR" sz="1600" dirty="0"/>
          </a:p>
          <a:p>
            <a:pPr lvl="1"/>
            <a:r>
              <a:rPr lang="fr-FR" sz="1600" b="1" dirty="0">
                <a:solidFill>
                  <a:prstClr val="black"/>
                </a:solidFill>
              </a:rPr>
              <a:t>La conversion pour réduire son exposition aux aléas</a:t>
            </a:r>
          </a:p>
          <a:p>
            <a:pPr marL="0" indent="0">
              <a:buNone/>
            </a:pPr>
            <a:r>
              <a:rPr lang="fr-FR" sz="1600" dirty="0"/>
              <a:t>“moi je pense que la première économie viendra de la diminution des intrants, il va falloir être autonome le plus possible”.</a:t>
            </a:r>
          </a:p>
          <a:p>
            <a:endParaRPr lang="fr-FR" sz="1600" dirty="0"/>
          </a:p>
        </p:txBody>
      </p:sp>
      <p:pic>
        <p:nvPicPr>
          <p:cNvPr id="8" name="Image 7">
            <a:extLst>
              <a:ext uri="{FF2B5EF4-FFF2-40B4-BE49-F238E27FC236}">
                <a16:creationId xmlns:a16="http://schemas.microsoft.com/office/drawing/2014/main" id="{42ADBD6E-FCA6-4EF0-B3CB-52D8463CF1E7}"/>
              </a:ext>
            </a:extLst>
          </p:cNvPr>
          <p:cNvPicPr>
            <a:picLocks noChangeAspect="1"/>
          </p:cNvPicPr>
          <p:nvPr/>
        </p:nvPicPr>
        <p:blipFill rotWithShape="1">
          <a:blip r:embed="rId2"/>
          <a:srcRect b="18019"/>
          <a:stretch/>
        </p:blipFill>
        <p:spPr>
          <a:xfrm>
            <a:off x="6888088" y="1484784"/>
            <a:ext cx="3779912" cy="1743074"/>
          </a:xfrm>
          <a:prstGeom prst="rect">
            <a:avLst/>
          </a:prstGeom>
        </p:spPr>
      </p:pic>
      <p:pic>
        <p:nvPicPr>
          <p:cNvPr id="11" name="Image 10" descr="Interrogation 1(1).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088" y="3231594"/>
            <a:ext cx="3780000" cy="3653790"/>
          </a:xfrm>
          <a:prstGeom prst="rect">
            <a:avLst/>
          </a:prstGeom>
        </p:spPr>
      </p:pic>
      <p:sp>
        <p:nvSpPr>
          <p:cNvPr id="12" name="ZoneTexte 11"/>
          <p:cNvSpPr txBox="1"/>
          <p:nvPr/>
        </p:nvSpPr>
        <p:spPr>
          <a:xfrm>
            <a:off x="8040216" y="6680394"/>
            <a:ext cx="3888432"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27</a:t>
            </a:fld>
            <a:endParaRPr lang="fr-FR">
              <a:solidFill>
                <a:prstClr val="black">
                  <a:tint val="75000"/>
                </a:prstClr>
              </a:solidFill>
            </a:endParaRPr>
          </a:p>
        </p:txBody>
      </p:sp>
    </p:spTree>
    <p:extLst>
      <p:ext uri="{BB962C8B-B14F-4D97-AF65-F5344CB8AC3E}">
        <p14:creationId xmlns:p14="http://schemas.microsoft.com/office/powerpoint/2010/main" val="13182909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538947" y="188640"/>
            <a:ext cx="9001000" cy="1143000"/>
          </a:xfrm>
        </p:spPr>
        <p:txBody>
          <a:bodyPr>
            <a:noAutofit/>
          </a:bodyPr>
          <a:lstStyle/>
          <a:p>
            <a:r>
              <a:rPr lang="fr-FR" sz="4000" dirty="0"/>
              <a:t>Un challenge individuel entrepris plutôt en confiance</a:t>
            </a:r>
          </a:p>
        </p:txBody>
      </p:sp>
      <p:sp>
        <p:nvSpPr>
          <p:cNvPr id="3" name="Espace réservé du contenu 2"/>
          <p:cNvSpPr>
            <a:spLocks noGrp="1"/>
          </p:cNvSpPr>
          <p:nvPr>
            <p:ph idx="1"/>
          </p:nvPr>
        </p:nvSpPr>
        <p:spPr>
          <a:xfrm>
            <a:off x="1631504" y="1412777"/>
            <a:ext cx="5544000" cy="4525963"/>
          </a:xfrm>
        </p:spPr>
        <p:txBody>
          <a:bodyPr>
            <a:noAutofit/>
          </a:bodyPr>
          <a:lstStyle/>
          <a:p>
            <a:pPr lvl="1">
              <a:spcBef>
                <a:spcPts val="200"/>
              </a:spcBef>
            </a:pPr>
            <a:r>
              <a:rPr lang="fr-FR" sz="1800" b="1" dirty="0"/>
              <a:t>Un nouveau challenge stimulant</a:t>
            </a:r>
          </a:p>
          <a:p>
            <a:pPr marL="0" indent="0">
              <a:spcBef>
                <a:spcPts val="200"/>
              </a:spcBef>
              <a:buNone/>
            </a:pPr>
            <a:r>
              <a:rPr lang="fr-FR" sz="1800" dirty="0"/>
              <a:t>"moi j'ai besoin d'objectifs et j'en avais plus."  </a:t>
            </a:r>
          </a:p>
          <a:p>
            <a:pPr marL="0" indent="0">
              <a:spcBef>
                <a:spcPts val="200"/>
              </a:spcBef>
              <a:buNone/>
            </a:pPr>
            <a:endParaRPr lang="fr-FR" sz="1800" dirty="0"/>
          </a:p>
          <a:p>
            <a:pPr lvl="1">
              <a:spcBef>
                <a:spcPts val="200"/>
              </a:spcBef>
            </a:pPr>
            <a:r>
              <a:rPr lang="fr-FR" sz="1800" b="1" dirty="0"/>
              <a:t>La volonté de développer de nouvelles compétences</a:t>
            </a:r>
          </a:p>
          <a:p>
            <a:pPr marL="0" indent="0">
              <a:spcBef>
                <a:spcPts val="200"/>
              </a:spcBef>
              <a:buNone/>
            </a:pPr>
            <a:r>
              <a:rPr lang="fr-FR" sz="1800" dirty="0"/>
              <a:t>"il n'y a plus de parachute ou de parapluie pour se préserver...tout passe par l'observation de la nature d'abord...et là je me régale."</a:t>
            </a:r>
          </a:p>
          <a:p>
            <a:pPr marL="0" indent="0">
              <a:spcBef>
                <a:spcPts val="200"/>
              </a:spcBef>
              <a:buNone/>
            </a:pPr>
            <a:endParaRPr lang="fr-FR" sz="1800" dirty="0"/>
          </a:p>
          <a:p>
            <a:pPr lvl="1">
              <a:spcBef>
                <a:spcPts val="200"/>
              </a:spcBef>
            </a:pPr>
            <a:r>
              <a:rPr lang="fr-FR" sz="1800" b="1" dirty="0">
                <a:solidFill>
                  <a:prstClr val="black"/>
                </a:solidFill>
              </a:rPr>
              <a:t>Une nouvelle façon de travailler</a:t>
            </a:r>
          </a:p>
          <a:p>
            <a:pPr marL="0" indent="0">
              <a:spcBef>
                <a:spcPts val="200"/>
              </a:spcBef>
              <a:buNone/>
            </a:pPr>
            <a:r>
              <a:rPr lang="fr-FR" sz="1800" dirty="0"/>
              <a:t>"t'as pas le produit ou le truc qui va te sauver, qui va te permettre de rattraper."</a:t>
            </a:r>
          </a:p>
          <a:p>
            <a:pPr marL="0" indent="0">
              <a:spcBef>
                <a:spcPts val="200"/>
              </a:spcBef>
              <a:buNone/>
            </a:pPr>
            <a:endParaRPr lang="fr-FR" sz="1800" dirty="0"/>
          </a:p>
          <a:p>
            <a:pPr lvl="1">
              <a:spcBef>
                <a:spcPts val="200"/>
              </a:spcBef>
            </a:pPr>
            <a:r>
              <a:rPr lang="fr-FR" sz="1800" b="1" dirty="0">
                <a:solidFill>
                  <a:prstClr val="black"/>
                </a:solidFill>
              </a:rPr>
              <a:t>Une confiance dans leurs capacités</a:t>
            </a:r>
          </a:p>
          <a:p>
            <a:pPr marL="0" indent="0">
              <a:spcBef>
                <a:spcPts val="200"/>
              </a:spcBef>
              <a:buNone/>
            </a:pPr>
            <a:r>
              <a:rPr lang="fr-FR" sz="1800" dirty="0"/>
              <a:t>"Nos voisins y sont arrivés donc nous on y arrivera aussi."</a:t>
            </a:r>
          </a:p>
          <a:p>
            <a:pPr marL="0" indent="0">
              <a:spcBef>
                <a:spcPts val="200"/>
              </a:spcBef>
              <a:buNone/>
            </a:pPr>
            <a:endParaRPr lang="fr-FR" sz="1800" dirty="0"/>
          </a:p>
        </p:txBody>
      </p:sp>
      <p:pic>
        <p:nvPicPr>
          <p:cNvPr id="5" name="Image 4" descr="CONFIANCE DOUTE.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120" y="1988840"/>
            <a:ext cx="3315180" cy="3294910"/>
          </a:xfrm>
          <a:prstGeom prst="rect">
            <a:avLst/>
          </a:prstGeom>
        </p:spPr>
      </p:pic>
      <p:sp>
        <p:nvSpPr>
          <p:cNvPr id="10" name="ZoneTexte 9"/>
          <p:cNvSpPr txBox="1"/>
          <p:nvPr/>
        </p:nvSpPr>
        <p:spPr>
          <a:xfrm>
            <a:off x="7824192" y="5301209"/>
            <a:ext cx="3888432"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28</a:t>
            </a:fld>
            <a:endParaRPr lang="fr-FR">
              <a:solidFill>
                <a:prstClr val="black">
                  <a:tint val="75000"/>
                </a:prstClr>
              </a:solidFill>
            </a:endParaRPr>
          </a:p>
        </p:txBody>
      </p:sp>
    </p:spTree>
    <p:extLst>
      <p:ext uri="{BB962C8B-B14F-4D97-AF65-F5344CB8AC3E}">
        <p14:creationId xmlns:p14="http://schemas.microsoft.com/office/powerpoint/2010/main" val="642973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7BBD3D-5B74-4EF9-A22D-D665FDC94ACC}"/>
              </a:ext>
            </a:extLst>
          </p:cNvPr>
          <p:cNvSpPr>
            <a:spLocks noGrp="1"/>
          </p:cNvSpPr>
          <p:nvPr>
            <p:ph type="title"/>
          </p:nvPr>
        </p:nvSpPr>
        <p:spPr/>
        <p:txBody>
          <a:bodyPr>
            <a:normAutofit/>
          </a:bodyPr>
          <a:lstStyle/>
          <a:p>
            <a:r>
              <a:rPr lang="fr-FR" dirty="0"/>
              <a:t>Porté par une dynamique collective</a:t>
            </a:r>
          </a:p>
        </p:txBody>
      </p:sp>
      <p:pic>
        <p:nvPicPr>
          <p:cNvPr id="7" name="Image 6" descr="Conseiller 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7926" y="1412776"/>
            <a:ext cx="4380074" cy="4365104"/>
          </a:xfrm>
          <a:prstGeom prst="rect">
            <a:avLst/>
          </a:prstGeom>
        </p:spPr>
      </p:pic>
      <p:sp>
        <p:nvSpPr>
          <p:cNvPr id="8" name="ZoneTexte 7"/>
          <p:cNvSpPr txBox="1"/>
          <p:nvPr/>
        </p:nvSpPr>
        <p:spPr>
          <a:xfrm>
            <a:off x="6750538" y="5733257"/>
            <a:ext cx="3888432"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9" name="Espace réservé du contenu 2">
            <a:extLst>
              <a:ext uri="{FF2B5EF4-FFF2-40B4-BE49-F238E27FC236}">
                <a16:creationId xmlns:a16="http://schemas.microsoft.com/office/drawing/2014/main" id="{8882F740-ACE5-440B-A12E-82986F6FBD75}"/>
              </a:ext>
            </a:extLst>
          </p:cNvPr>
          <p:cNvSpPr txBox="1">
            <a:spLocks/>
          </p:cNvSpPr>
          <p:nvPr/>
        </p:nvSpPr>
        <p:spPr>
          <a:xfrm>
            <a:off x="1546430" y="1700808"/>
            <a:ext cx="4587671" cy="465292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fr-FR" sz="1800" b="1" dirty="0"/>
              <a:t>Un challenge professionnel bienvenu:</a:t>
            </a:r>
          </a:p>
          <a:p>
            <a:pPr marL="0" indent="0">
              <a:buNone/>
            </a:pPr>
            <a:r>
              <a:rPr lang="fr-FR" sz="1800" dirty="0"/>
              <a:t>“Il n'y a plus de parachute ou de parapluie pour se préserver...tout passe par l'observation de la nature d'abord...et là je me régale." </a:t>
            </a:r>
          </a:p>
          <a:p>
            <a:pPr marL="0" indent="0">
              <a:buNone/>
            </a:pPr>
            <a:endParaRPr lang="fr-FR" sz="1800" b="1" dirty="0"/>
          </a:p>
          <a:p>
            <a:r>
              <a:rPr lang="fr-FR" sz="1800" b="1" dirty="0"/>
              <a:t>Un apprentissage stimulé par </a:t>
            </a:r>
            <a:br>
              <a:rPr lang="fr-FR" sz="1800" b="1" dirty="0"/>
            </a:br>
            <a:r>
              <a:rPr lang="fr-FR" sz="1800" b="1" dirty="0"/>
              <a:t>les pairs et les conseillers :</a:t>
            </a:r>
            <a:endParaRPr lang="fr-FR" sz="1800" dirty="0"/>
          </a:p>
          <a:p>
            <a:pPr marL="0" indent="0">
              <a:buNone/>
            </a:pPr>
            <a:r>
              <a:rPr lang="fr-FR" sz="1800" dirty="0"/>
              <a:t>"Plus d'échanges que dans le conventionnel »</a:t>
            </a:r>
          </a:p>
          <a:p>
            <a:pPr marL="0" indent="0">
              <a:buNone/>
            </a:pPr>
            <a:r>
              <a:rPr lang="fr-FR" sz="1800" dirty="0"/>
              <a:t>“Ça permet d’échanger </a:t>
            </a:r>
            <a:r>
              <a:rPr lang="is-IS" sz="1800" dirty="0"/>
              <a:t>…</a:t>
            </a:r>
            <a:r>
              <a:rPr lang="fr-FR" sz="1800" dirty="0"/>
              <a:t>quand on se loupe, </a:t>
            </a:r>
          </a:p>
          <a:p>
            <a:pPr marL="0" indent="0">
              <a:buNone/>
            </a:pPr>
            <a:r>
              <a:rPr lang="fr-FR" sz="1800" dirty="0"/>
              <a:t>de dire « j’ai loupé ça, ne pas refaire », </a:t>
            </a:r>
          </a:p>
          <a:p>
            <a:pPr marL="0" indent="0">
              <a:buNone/>
            </a:pPr>
            <a:r>
              <a:rPr lang="fr-FR" sz="1800" dirty="0"/>
              <a:t>ou « j’ai fait ça pour rattraper »,</a:t>
            </a:r>
          </a:p>
          <a:p>
            <a:pPr marL="0" indent="0">
              <a:buNone/>
            </a:pPr>
            <a:r>
              <a:rPr lang="fr-FR" sz="1800" dirty="0"/>
              <a:t> ou « j’ai fait ça, ça marche bien », </a:t>
            </a:r>
          </a:p>
          <a:p>
            <a:pPr marL="0" indent="0">
              <a:buNone/>
            </a:pPr>
            <a:r>
              <a:rPr lang="fr-FR" sz="1800" dirty="0"/>
              <a:t>c’est bien."  </a:t>
            </a:r>
          </a:p>
          <a:p>
            <a:endParaRPr lang="fr-FR" sz="1800" dirty="0"/>
          </a:p>
        </p:txBody>
      </p:sp>
      <p:sp>
        <p:nvSpPr>
          <p:cNvPr id="5" name="Espace réservé du numéro de diapositive 4"/>
          <p:cNvSpPr>
            <a:spLocks noGrp="1"/>
          </p:cNvSpPr>
          <p:nvPr>
            <p:ph type="sldNum" sz="quarter" idx="12"/>
          </p:nvPr>
        </p:nvSpPr>
        <p:spPr/>
        <p:txBody>
          <a:bodyPr/>
          <a:lstStyle/>
          <a:p>
            <a:fld id="{5C168576-BBDA-434D-A1C7-9B1948845229}" type="slidenum">
              <a:rPr lang="fr-FR" smtClean="0">
                <a:solidFill>
                  <a:prstClr val="black">
                    <a:tint val="75000"/>
                  </a:prstClr>
                </a:solidFill>
              </a:rPr>
              <a:pPr/>
              <a:t>29</a:t>
            </a:fld>
            <a:endParaRPr lang="fr-FR">
              <a:solidFill>
                <a:prstClr val="black">
                  <a:tint val="75000"/>
                </a:prstClr>
              </a:solidFill>
            </a:endParaRPr>
          </a:p>
        </p:txBody>
      </p:sp>
    </p:spTree>
    <p:extLst>
      <p:ext uri="{BB962C8B-B14F-4D97-AF65-F5344CB8AC3E}">
        <p14:creationId xmlns:p14="http://schemas.microsoft.com/office/powerpoint/2010/main" val="10077051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sp>
        <p:nvSpPr>
          <p:cNvPr id="3" name="Espace réservé du contenu 2"/>
          <p:cNvSpPr>
            <a:spLocks noGrp="1"/>
          </p:cNvSpPr>
          <p:nvPr>
            <p:ph idx="1"/>
          </p:nvPr>
        </p:nvSpPr>
        <p:spPr>
          <a:xfrm>
            <a:off x="161109" y="1825625"/>
            <a:ext cx="11795665" cy="4351338"/>
          </a:xfrm>
          <a:solidFill>
            <a:schemeClr val="accent6">
              <a:lumMod val="20000"/>
              <a:lumOff val="80000"/>
            </a:schemeClr>
          </a:solidFill>
        </p:spPr>
        <p:txBody>
          <a:bodyPr>
            <a:normAutofit/>
          </a:bodyPr>
          <a:lstStyle/>
          <a:p>
            <a:r>
              <a:rPr lang="fr-FR" dirty="0" err="1"/>
              <a:t>Trans’Innov</a:t>
            </a:r>
            <a:endParaRPr lang="fr-FR" dirty="0"/>
          </a:p>
          <a:p>
            <a:pPr lvl="1"/>
            <a:r>
              <a:rPr lang="fr-FR" dirty="0"/>
              <a:t> Groupe de recherche pluridisciplinaire de l’UMR SAD-APT (</a:t>
            </a:r>
            <a:r>
              <a:rPr lang="fr-FR" dirty="0" err="1"/>
              <a:t>INRAe</a:t>
            </a:r>
            <a:r>
              <a:rPr lang="fr-FR" dirty="0"/>
              <a:t> – </a:t>
            </a:r>
            <a:r>
              <a:rPr lang="fr-FR" dirty="0" err="1"/>
              <a:t>AgroParisTech</a:t>
            </a:r>
            <a:r>
              <a:rPr lang="fr-FR" dirty="0"/>
              <a:t>- Université Paris Saclay)</a:t>
            </a:r>
          </a:p>
          <a:p>
            <a:endParaRPr lang="fr-FR" dirty="0"/>
          </a:p>
          <a:p>
            <a:pPr lvl="1"/>
            <a:r>
              <a:rPr lang="fr-FR" dirty="0"/>
              <a:t>Evolution des</a:t>
            </a:r>
            <a:r>
              <a:rPr lang="fr-FR" b="1" dirty="0"/>
              <a:t> modèles de connaissances et rôle de nouveaux modèles d'innovations ouvertes ou distribuée dans les processus de transition agro-écologiques et d’adaptation au changement climatique.</a:t>
            </a:r>
          </a:p>
          <a:p>
            <a:pPr marL="457200" lvl="1" indent="0">
              <a:buNone/>
            </a:pPr>
            <a:endParaRPr lang="fr-FR" dirty="0"/>
          </a:p>
          <a:p>
            <a:pPr lvl="1"/>
            <a:r>
              <a:rPr lang="fr-FR" dirty="0"/>
              <a:t>Parrainage : RRI – GDR NOST</a:t>
            </a:r>
          </a:p>
        </p:txBody>
      </p:sp>
      <p:grpSp>
        <p:nvGrpSpPr>
          <p:cNvPr id="4" name="Groupe 3"/>
          <p:cNvGrpSpPr/>
          <p:nvPr/>
        </p:nvGrpSpPr>
        <p:grpSpPr>
          <a:xfrm>
            <a:off x="125268" y="417443"/>
            <a:ext cx="2362200" cy="1220925"/>
            <a:chOff x="1219199" y="442310"/>
            <a:chExt cx="9815278" cy="6100381"/>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8" name="Imag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0" name="Imag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pic>
        <p:nvPicPr>
          <p:cNvPr id="13" name="Image 12">
            <a:extLst>
              <a:ext uri="{FF2B5EF4-FFF2-40B4-BE49-F238E27FC236}">
                <a16:creationId xmlns:a16="http://schemas.microsoft.com/office/drawing/2014/main" id="{7B734250-2D66-6341-A44E-1BBFDFCF691C}"/>
              </a:ext>
            </a:extLst>
          </p:cNvPr>
          <p:cNvPicPr>
            <a:picLocks noChangeAspect="1"/>
          </p:cNvPicPr>
          <p:nvPr/>
        </p:nvPicPr>
        <p:blipFill>
          <a:blip r:embed="rId8"/>
          <a:stretch>
            <a:fillRect/>
          </a:stretch>
        </p:blipFill>
        <p:spPr>
          <a:xfrm>
            <a:off x="7477941" y="6176963"/>
            <a:ext cx="4552950" cy="612140"/>
          </a:xfrm>
          <a:prstGeom prst="rect">
            <a:avLst/>
          </a:prstGeom>
        </p:spPr>
      </p:pic>
    </p:spTree>
    <p:extLst>
      <p:ext uri="{BB962C8B-B14F-4D97-AF65-F5344CB8AC3E}">
        <p14:creationId xmlns:p14="http://schemas.microsoft.com/office/powerpoint/2010/main" val="34167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dirty="0"/>
              <a:t>Se sentir armé en étant plus heureux</a:t>
            </a:r>
          </a:p>
        </p:txBody>
      </p:sp>
      <p:sp>
        <p:nvSpPr>
          <p:cNvPr id="3" name="Espace réservé du contenu 2"/>
          <p:cNvSpPr>
            <a:spLocks noGrp="1"/>
          </p:cNvSpPr>
          <p:nvPr>
            <p:ph idx="1"/>
          </p:nvPr>
        </p:nvSpPr>
        <p:spPr>
          <a:xfrm>
            <a:off x="1524000" y="1412777"/>
            <a:ext cx="4978896" cy="4525963"/>
          </a:xfrm>
        </p:spPr>
        <p:txBody>
          <a:bodyPr>
            <a:noAutofit/>
          </a:bodyPr>
          <a:lstStyle/>
          <a:p>
            <a:pPr lvl="1"/>
            <a:r>
              <a:rPr lang="fr-FR" sz="1800" b="1" dirty="0"/>
              <a:t>Retrouver un meilleur équilibre au travail</a:t>
            </a:r>
            <a:r>
              <a:rPr lang="en-US" sz="1800" b="1" dirty="0"/>
              <a:t> </a:t>
            </a:r>
          </a:p>
          <a:p>
            <a:pPr marL="0" indent="0">
              <a:buNone/>
            </a:pPr>
            <a:r>
              <a:rPr lang="en-US" sz="1800" dirty="0"/>
              <a:t>"on les </a:t>
            </a:r>
            <a:r>
              <a:rPr lang="en-US" sz="1800" dirty="0" err="1"/>
              <a:t>voit</a:t>
            </a:r>
            <a:r>
              <a:rPr lang="en-US" sz="1800" dirty="0"/>
              <a:t> </a:t>
            </a:r>
            <a:r>
              <a:rPr lang="en-US" sz="1800" dirty="0" err="1"/>
              <a:t>sereins</a:t>
            </a:r>
            <a:r>
              <a:rPr lang="en-US" sz="1800" dirty="0"/>
              <a:t> au </a:t>
            </a:r>
            <a:r>
              <a:rPr lang="en-US" sz="1800" dirty="0" err="1"/>
              <a:t>niveau</a:t>
            </a:r>
            <a:r>
              <a:rPr lang="en-US" sz="1800" dirty="0"/>
              <a:t> moral, au </a:t>
            </a:r>
            <a:r>
              <a:rPr lang="en-US" sz="1800" dirty="0" err="1"/>
              <a:t>niveau</a:t>
            </a:r>
            <a:r>
              <a:rPr lang="en-US" sz="1800" dirty="0"/>
              <a:t> travail et au </a:t>
            </a:r>
            <a:r>
              <a:rPr lang="en-US" sz="1800" dirty="0" err="1"/>
              <a:t>niveau</a:t>
            </a:r>
            <a:r>
              <a:rPr lang="en-US" sz="1800" dirty="0"/>
              <a:t> </a:t>
            </a:r>
            <a:r>
              <a:rPr lang="en-US" sz="1800" dirty="0" err="1"/>
              <a:t>trésorerie</a:t>
            </a:r>
            <a:r>
              <a:rPr lang="en-US" sz="1800" dirty="0"/>
              <a:t>"</a:t>
            </a:r>
            <a:endParaRPr lang="fr-FR" sz="1800" dirty="0"/>
          </a:p>
          <a:p>
            <a:endParaRPr lang="fr-FR" sz="1800" dirty="0"/>
          </a:p>
          <a:p>
            <a:pPr lvl="1"/>
            <a:r>
              <a:rPr lang="fr-FR" sz="1800" b="1" dirty="0"/>
              <a:t>Retrouver de la cohérence entre pratiques et valeurs </a:t>
            </a:r>
          </a:p>
          <a:p>
            <a:pPr marL="0" indent="0">
              <a:buNone/>
            </a:pPr>
            <a:r>
              <a:rPr lang="en-US" sz="1800" dirty="0"/>
              <a:t>"le fait </a:t>
            </a:r>
            <a:r>
              <a:rPr lang="en-US" sz="1800" dirty="0" err="1"/>
              <a:t>d'atteler</a:t>
            </a:r>
            <a:r>
              <a:rPr lang="en-US" sz="1800" dirty="0"/>
              <a:t> un </a:t>
            </a:r>
            <a:r>
              <a:rPr lang="en-US" sz="1800" dirty="0" err="1"/>
              <a:t>pulvé</a:t>
            </a:r>
            <a:r>
              <a:rPr lang="en-US" sz="1800" dirty="0"/>
              <a:t> </a:t>
            </a:r>
            <a:r>
              <a:rPr lang="en-US" sz="1800" dirty="0" err="1"/>
              <a:t>ça</a:t>
            </a:r>
            <a:r>
              <a:rPr lang="en-US" sz="1800" dirty="0"/>
              <a:t> </a:t>
            </a:r>
            <a:r>
              <a:rPr lang="en-US" sz="1800" dirty="0" err="1"/>
              <a:t>m'irritait</a:t>
            </a:r>
            <a:r>
              <a:rPr lang="en-US" sz="1800" dirty="0"/>
              <a:t>"</a:t>
            </a:r>
          </a:p>
          <a:p>
            <a:pPr marL="0" indent="0">
              <a:buNone/>
            </a:pPr>
            <a:r>
              <a:rPr lang="en-US" sz="1800" dirty="0"/>
              <a:t>"</a:t>
            </a:r>
            <a:r>
              <a:rPr lang="fr-FR" sz="1800" dirty="0"/>
              <a:t>me mettre en phase avec moi même, avec ce que je prône: que je fasse un produit sain</a:t>
            </a:r>
            <a:r>
              <a:rPr lang="en-US" sz="1800" dirty="0"/>
              <a:t>"</a:t>
            </a:r>
            <a:endParaRPr lang="fr-FR" sz="1800" dirty="0"/>
          </a:p>
          <a:p>
            <a:endParaRPr lang="fr-FR" sz="1800" dirty="0"/>
          </a:p>
          <a:p>
            <a:pPr lvl="1"/>
            <a:r>
              <a:rPr lang="fr-FR" sz="1800" b="1" dirty="0"/>
              <a:t>Se sentir valorisé en tant qu’agriculteur: </a:t>
            </a:r>
          </a:p>
          <a:p>
            <a:pPr marL="0" indent="0">
              <a:buNone/>
            </a:pPr>
            <a:r>
              <a:rPr lang="en-US" sz="1800" dirty="0"/>
              <a:t>"</a:t>
            </a:r>
            <a:r>
              <a:rPr lang="fr-FR" sz="1800" dirty="0"/>
              <a:t>ça c'est un tracas aussi pour l'avenir: essayer d'être mieux vu, produire, être mieux vu, essayer de faire comprendre aux gens que la télé, les médias les assomment de mensonges</a:t>
            </a:r>
            <a:r>
              <a:rPr lang="en-US" sz="1800" dirty="0"/>
              <a:t>"</a:t>
            </a:r>
            <a:endParaRPr lang="fr-FR" sz="1800" dirty="0"/>
          </a:p>
        </p:txBody>
      </p:sp>
      <p:sp>
        <p:nvSpPr>
          <p:cNvPr id="6" name="ZoneTexte 5"/>
          <p:cNvSpPr txBox="1"/>
          <p:nvPr/>
        </p:nvSpPr>
        <p:spPr>
          <a:xfrm>
            <a:off x="6672064" y="5661249"/>
            <a:ext cx="3888432"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pic>
        <p:nvPicPr>
          <p:cNvPr id="7" name="Image 6" descr="heureux 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2024" y="1628800"/>
            <a:ext cx="4283968" cy="4039590"/>
          </a:xfrm>
          <a:prstGeom prst="rect">
            <a:avLst/>
          </a:prstGeom>
        </p:spPr>
      </p:pic>
      <p:sp>
        <p:nvSpPr>
          <p:cNvPr id="4" name="Espace réservé du numéro de diapositive 3"/>
          <p:cNvSpPr>
            <a:spLocks noGrp="1"/>
          </p:cNvSpPr>
          <p:nvPr>
            <p:ph type="sldNum" sz="quarter" idx="12"/>
          </p:nvPr>
        </p:nvSpPr>
        <p:spPr/>
        <p:txBody>
          <a:bodyPr/>
          <a:lstStyle/>
          <a:p>
            <a:fld id="{5C168576-BBDA-434D-A1C7-9B1948845229}" type="slidenum">
              <a:rPr lang="fr-FR" smtClean="0">
                <a:solidFill>
                  <a:prstClr val="black">
                    <a:tint val="75000"/>
                  </a:prstClr>
                </a:solidFill>
              </a:rPr>
              <a:pPr/>
              <a:t>30</a:t>
            </a:fld>
            <a:endParaRPr lang="fr-FR">
              <a:solidFill>
                <a:prstClr val="black">
                  <a:tint val="75000"/>
                </a:prstClr>
              </a:solidFill>
            </a:endParaRPr>
          </a:p>
        </p:txBody>
      </p:sp>
    </p:spTree>
    <p:extLst>
      <p:ext uri="{BB962C8B-B14F-4D97-AF65-F5344CB8AC3E}">
        <p14:creationId xmlns:p14="http://schemas.microsoft.com/office/powerpoint/2010/main" val="28916243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INTERROGATIO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1664" y="1079926"/>
            <a:ext cx="5832648" cy="5445418"/>
          </a:xfrm>
          <a:prstGeom prst="rect">
            <a:avLst/>
          </a:prstGeom>
        </p:spPr>
      </p:pic>
      <p:sp>
        <p:nvSpPr>
          <p:cNvPr id="2" name="Titre 1"/>
          <p:cNvSpPr>
            <a:spLocks noGrp="1"/>
          </p:cNvSpPr>
          <p:nvPr>
            <p:ph type="title"/>
          </p:nvPr>
        </p:nvSpPr>
        <p:spPr/>
        <p:txBody>
          <a:bodyPr/>
          <a:lstStyle/>
          <a:p>
            <a:r>
              <a:rPr lang="fr-FR" dirty="0"/>
              <a:t>Sans occulter les pressions diverses</a:t>
            </a:r>
          </a:p>
        </p:txBody>
      </p:sp>
      <p:sp>
        <p:nvSpPr>
          <p:cNvPr id="5" name="ZoneTexte 4"/>
          <p:cNvSpPr txBox="1"/>
          <p:nvPr/>
        </p:nvSpPr>
        <p:spPr>
          <a:xfrm>
            <a:off x="8976320" y="5816298"/>
            <a:ext cx="3888432"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3" name="Espace réservé du numéro de diapositive 2"/>
          <p:cNvSpPr>
            <a:spLocks noGrp="1"/>
          </p:cNvSpPr>
          <p:nvPr>
            <p:ph type="sldNum" sz="quarter" idx="12"/>
          </p:nvPr>
        </p:nvSpPr>
        <p:spPr/>
        <p:txBody>
          <a:bodyPr/>
          <a:lstStyle/>
          <a:p>
            <a:fld id="{5C168576-BBDA-434D-A1C7-9B1948845229}" type="slidenum">
              <a:rPr lang="fr-FR" smtClean="0">
                <a:solidFill>
                  <a:prstClr val="black">
                    <a:tint val="75000"/>
                  </a:prstClr>
                </a:solidFill>
              </a:rPr>
              <a:pPr/>
              <a:t>31</a:t>
            </a:fld>
            <a:endParaRPr lang="fr-FR">
              <a:solidFill>
                <a:prstClr val="black">
                  <a:tint val="75000"/>
                </a:prstClr>
              </a:solidFill>
            </a:endParaRPr>
          </a:p>
        </p:txBody>
      </p:sp>
    </p:spTree>
    <p:extLst>
      <p:ext uri="{BB962C8B-B14F-4D97-AF65-F5344CB8AC3E}">
        <p14:creationId xmlns:p14="http://schemas.microsoft.com/office/powerpoint/2010/main" val="28203904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847528" y="288032"/>
            <a:ext cx="8507288" cy="548680"/>
          </a:xfrm>
        </p:spPr>
        <p:txBody>
          <a:bodyPr>
            <a:noAutofit/>
          </a:bodyPr>
          <a:lstStyle/>
          <a:p>
            <a:r>
              <a:rPr lang="fr-FR" sz="3600" dirty="0"/>
              <a:t>Se convertir pour maintenir des fermes familiales en Aveyron</a:t>
            </a:r>
          </a:p>
        </p:txBody>
      </p:sp>
      <p:sp>
        <p:nvSpPr>
          <p:cNvPr id="3" name="Espace réservé du contenu 2"/>
          <p:cNvSpPr>
            <a:spLocks noGrp="1"/>
          </p:cNvSpPr>
          <p:nvPr>
            <p:ph idx="1"/>
          </p:nvPr>
        </p:nvSpPr>
        <p:spPr>
          <a:xfrm>
            <a:off x="1847528" y="1063278"/>
            <a:ext cx="8208912" cy="4525963"/>
          </a:xfrm>
        </p:spPr>
        <p:txBody>
          <a:bodyPr>
            <a:normAutofit/>
          </a:bodyPr>
          <a:lstStyle/>
          <a:p>
            <a:pPr lvl="1"/>
            <a:r>
              <a:rPr lang="fr-FR" sz="1800" b="1" dirty="0"/>
              <a:t>L’attachement au territoire comme moteur pour changer</a:t>
            </a:r>
          </a:p>
          <a:p>
            <a:pPr marL="0" indent="0">
              <a:buNone/>
            </a:pPr>
            <a:r>
              <a:rPr lang="en-US" sz="1800" dirty="0"/>
              <a:t>"</a:t>
            </a:r>
            <a:r>
              <a:rPr lang="fr-FR" sz="1800" dirty="0"/>
              <a:t>il faut trouver quelque chose, ou changer de production ou partir [en bio], on n'a plus le choix maintenant</a:t>
            </a:r>
            <a:r>
              <a:rPr lang="en-US" sz="1800" dirty="0"/>
              <a:t>“</a:t>
            </a:r>
            <a:endParaRPr lang="fr-FR" sz="1800" dirty="0"/>
          </a:p>
          <a:p>
            <a:pPr lvl="1"/>
            <a:r>
              <a:rPr lang="fr-FR" sz="1800" b="1" dirty="0"/>
              <a:t>L’importance de maintenir la cohésion de la communauté agricole </a:t>
            </a:r>
          </a:p>
          <a:p>
            <a:pPr marL="57150" indent="0">
              <a:buNone/>
            </a:pPr>
            <a:r>
              <a:rPr lang="en-US" sz="1800" dirty="0"/>
              <a:t>"</a:t>
            </a:r>
            <a:r>
              <a:rPr lang="en-US" sz="1800" dirty="0" err="1"/>
              <a:t>c'est</a:t>
            </a:r>
            <a:r>
              <a:rPr lang="en-US" sz="1800" dirty="0"/>
              <a:t> pas </a:t>
            </a:r>
            <a:r>
              <a:rPr lang="en-US" sz="1800" dirty="0" err="1"/>
              <a:t>parce</a:t>
            </a:r>
            <a:r>
              <a:rPr lang="en-US" sz="1800" dirty="0"/>
              <a:t> que </a:t>
            </a:r>
            <a:r>
              <a:rPr lang="en-US" sz="1800" dirty="0" err="1"/>
              <a:t>je</a:t>
            </a:r>
            <a:r>
              <a:rPr lang="en-US" sz="1800" dirty="0"/>
              <a:t> </a:t>
            </a:r>
            <a:r>
              <a:rPr lang="en-US" sz="1800" dirty="0" err="1"/>
              <a:t>fais</a:t>
            </a:r>
            <a:r>
              <a:rPr lang="en-US" sz="1800" dirty="0"/>
              <a:t> du bio que </a:t>
            </a:r>
            <a:r>
              <a:rPr lang="en-US" sz="1800" dirty="0" err="1"/>
              <a:t>je</a:t>
            </a:r>
            <a:r>
              <a:rPr lang="en-US" sz="1800" dirty="0"/>
              <a:t> </a:t>
            </a:r>
            <a:r>
              <a:rPr lang="en-US" sz="1800" dirty="0" err="1"/>
              <a:t>vais</a:t>
            </a:r>
            <a:r>
              <a:rPr lang="en-US" sz="1800" dirty="0"/>
              <a:t> </a:t>
            </a:r>
            <a:r>
              <a:rPr lang="en-US" sz="1800" dirty="0" err="1"/>
              <a:t>casser</a:t>
            </a:r>
            <a:r>
              <a:rPr lang="en-US" sz="1800" dirty="0"/>
              <a:t> mon </a:t>
            </a:r>
            <a:r>
              <a:rPr lang="en-US" sz="1800" dirty="0" err="1"/>
              <a:t>voisin</a:t>
            </a:r>
            <a:r>
              <a:rPr lang="en-US" sz="1800" dirty="0"/>
              <a:t> qui </a:t>
            </a:r>
            <a:r>
              <a:rPr lang="en-US" sz="1800" dirty="0" err="1"/>
              <a:t>est</a:t>
            </a:r>
            <a:r>
              <a:rPr lang="en-US" sz="1800" dirty="0"/>
              <a:t> </a:t>
            </a:r>
            <a:r>
              <a:rPr lang="en-US" sz="1800" dirty="0" err="1"/>
              <a:t>en</a:t>
            </a:r>
            <a:r>
              <a:rPr lang="en-US" sz="1800" dirty="0"/>
              <a:t> conventionnel"</a:t>
            </a:r>
            <a:endParaRPr lang="fr-FR" sz="1800" dirty="0"/>
          </a:p>
        </p:txBody>
      </p:sp>
      <p:pic>
        <p:nvPicPr>
          <p:cNvPr id="4" name="Image 3" descr="evolution(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1585" y="2972250"/>
            <a:ext cx="7101175" cy="3553095"/>
          </a:xfrm>
          <a:prstGeom prst="rect">
            <a:avLst/>
          </a:prstGeom>
        </p:spPr>
      </p:pic>
      <p:sp>
        <p:nvSpPr>
          <p:cNvPr id="6" name="ZoneTexte 5"/>
          <p:cNvSpPr txBox="1"/>
          <p:nvPr/>
        </p:nvSpPr>
        <p:spPr>
          <a:xfrm>
            <a:off x="9480376" y="5733257"/>
            <a:ext cx="1152128"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5C168576-BBDA-434D-A1C7-9B1948845229}" type="slidenum">
              <a:rPr lang="fr-FR" smtClean="0">
                <a:solidFill>
                  <a:prstClr val="black">
                    <a:tint val="75000"/>
                  </a:prstClr>
                </a:solidFill>
              </a:rPr>
              <a:pPr/>
              <a:t>32</a:t>
            </a:fld>
            <a:endParaRPr lang="fr-FR">
              <a:solidFill>
                <a:prstClr val="black">
                  <a:tint val="75000"/>
                </a:prstClr>
              </a:solidFill>
            </a:endParaRPr>
          </a:p>
        </p:txBody>
      </p:sp>
    </p:spTree>
    <p:extLst>
      <p:ext uri="{BB962C8B-B14F-4D97-AF65-F5344CB8AC3E}">
        <p14:creationId xmlns:p14="http://schemas.microsoft.com/office/powerpoint/2010/main" val="31003341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47728" y="4725144"/>
            <a:ext cx="4104456" cy="2132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25" name="Tableau 24"/>
          <p:cNvGraphicFramePr>
            <a:graphicFrameLocks noGrp="1"/>
          </p:cNvGraphicFramePr>
          <p:nvPr/>
        </p:nvGraphicFramePr>
        <p:xfrm>
          <a:off x="3856408" y="4841104"/>
          <a:ext cx="3688451" cy="1924372"/>
        </p:xfrm>
        <a:graphic>
          <a:graphicData uri="http://schemas.openxmlformats.org/drawingml/2006/table">
            <a:tbl>
              <a:tblPr/>
              <a:tblGrid>
                <a:gridCol w="214653">
                  <a:extLst>
                    <a:ext uri="{9D8B030D-6E8A-4147-A177-3AD203B41FA5}">
                      <a16:colId xmlns:a16="http://schemas.microsoft.com/office/drawing/2014/main" val="20000"/>
                    </a:ext>
                  </a:extLst>
                </a:gridCol>
                <a:gridCol w="590589">
                  <a:extLst>
                    <a:ext uri="{9D8B030D-6E8A-4147-A177-3AD203B41FA5}">
                      <a16:colId xmlns:a16="http://schemas.microsoft.com/office/drawing/2014/main" val="20001"/>
                    </a:ext>
                  </a:extLst>
                </a:gridCol>
                <a:gridCol w="1417824">
                  <a:extLst>
                    <a:ext uri="{9D8B030D-6E8A-4147-A177-3AD203B41FA5}">
                      <a16:colId xmlns:a16="http://schemas.microsoft.com/office/drawing/2014/main" val="20002"/>
                    </a:ext>
                  </a:extLst>
                </a:gridCol>
                <a:gridCol w="1465385">
                  <a:extLst>
                    <a:ext uri="{9D8B030D-6E8A-4147-A177-3AD203B41FA5}">
                      <a16:colId xmlns:a16="http://schemas.microsoft.com/office/drawing/2014/main" val="20003"/>
                    </a:ext>
                  </a:extLst>
                </a:gridCol>
              </a:tblGrid>
              <a:tr h="271440">
                <a:tc gridSpan="2">
                  <a:txBody>
                    <a:bodyPr/>
                    <a:lstStyle/>
                    <a:p>
                      <a:pPr algn="ctr" fontAlgn="ctr"/>
                      <a:endParaRPr lang="fr-FR" sz="1200" b="1" i="0" u="none" strike="noStrike" dirty="0">
                        <a:solidFill>
                          <a:srgbClr val="000000"/>
                        </a:solidFill>
                        <a:effectLst/>
                        <a:latin typeface="Calibri"/>
                        <a:cs typeface="Calibri"/>
                      </a:endParaRPr>
                    </a:p>
                  </a:txBody>
                  <a:tcPr marL="0" marR="0" marT="0" marB="0" anchor="ctr">
                    <a:lnL w="12700" cap="flat" cmpd="sng" algn="ctr">
                      <a:solidFill>
                        <a:scrgbClr r="0" g="0" b="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endParaRPr lang="fr-FR"/>
                    </a:p>
                  </a:txBody>
                  <a:tcPr/>
                </a:tc>
                <a:tc gridSpan="2">
                  <a:txBody>
                    <a:bodyPr/>
                    <a:lstStyle/>
                    <a:p>
                      <a:pPr marL="0" marR="0" indent="0" algn="ctr" defTabSz="457200" rtl="0" eaLnBrk="1" fontAlgn="ctr" latinLnBrk="0" hangingPunct="1">
                        <a:lnSpc>
                          <a:spcPct val="100000"/>
                        </a:lnSpc>
                        <a:spcBef>
                          <a:spcPts val="0"/>
                        </a:spcBef>
                        <a:spcAft>
                          <a:spcPts val="0"/>
                        </a:spcAft>
                        <a:buClrTx/>
                        <a:buSzTx/>
                        <a:buFontTx/>
                        <a:buNone/>
                        <a:tabLst/>
                        <a:defRPr/>
                      </a:pPr>
                      <a:r>
                        <a:rPr lang="fr-FR" sz="1200" b="1" i="0" u="none" strike="noStrike" dirty="0">
                          <a:solidFill>
                            <a:srgbClr val="000000"/>
                          </a:solidFill>
                          <a:effectLst/>
                          <a:latin typeface="Calibri"/>
                          <a:cs typeface="Calibri"/>
                        </a:rPr>
                        <a:t>Légende</a:t>
                      </a:r>
                    </a:p>
                  </a:txBody>
                  <a:tcPr marL="0" marR="0" marT="0" marB="0" anchor="ctr">
                    <a:lnL w="12700" cap="flat" cmpd="sng" algn="ctr">
                      <a:no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a:noFill/>
                    </a:lnB>
                    <a:lnTlToBr w="12700" cmpd="sng">
                      <a:noFill/>
                      <a:prstDash val="solid"/>
                    </a:lnTlToBr>
                    <a:lnBlToTr w="12700" cmpd="sng">
                      <a:noFill/>
                      <a:prstDash val="solid"/>
                    </a:lnBlToTr>
                  </a:tcPr>
                </a:tc>
                <a:tc hMerge="1">
                  <a:txBody>
                    <a:bodyPr/>
                    <a:lstStyle/>
                    <a:p>
                      <a:pPr algn="ctr" fontAlgn="ctr"/>
                      <a:endParaRPr lang="fr-FR" sz="1100" b="0" i="0" u="none" strike="noStrike" dirty="0">
                        <a:solidFill>
                          <a:srgbClr val="000000"/>
                        </a:solidFill>
                        <a:effectLst/>
                        <a:latin typeface="Times New Roman"/>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0"/>
                  </a:ext>
                </a:extLst>
              </a:tr>
              <a:tr h="203580">
                <a:tc gridSpan="2">
                  <a:txBody>
                    <a:bodyPr/>
                    <a:lstStyle/>
                    <a:p>
                      <a:pPr algn="ctr" fontAlgn="ctr"/>
                      <a:endParaRPr lang="sk-SK" sz="1200" b="0" i="0" u="none" strike="noStrike" dirty="0">
                        <a:solidFill>
                          <a:srgbClr val="008800"/>
                        </a:solidFill>
                        <a:effectLst/>
                        <a:latin typeface="Calibri"/>
                        <a:cs typeface="Calibri"/>
                      </a:endParaRPr>
                    </a:p>
                  </a:txBody>
                  <a:tcPr marL="0" marR="0" marT="0" marB="0" anchor="ctr">
                    <a:lnL w="12700" cap="flat" cmpd="sng" algn="ctr">
                      <a:solidFill>
                        <a:scrgbClr r="0" g="0" b="0"/>
                      </a:solidFill>
                      <a:prstDash val="solid"/>
                      <a:round/>
                      <a:headEnd type="none" w="med" len="med"/>
                      <a:tailEnd type="none" w="med" len="med"/>
                    </a:lnL>
                    <a:lnR>
                      <a:noFill/>
                    </a:lnR>
                    <a:lnT>
                      <a:noFill/>
                    </a:lnT>
                    <a:lnB w="12700" cap="flat" cmpd="sng" algn="ctr">
                      <a:noFill/>
                      <a:prstDash val="dot"/>
                      <a:round/>
                      <a:headEnd type="none" w="med" len="med"/>
                      <a:tailEnd type="none" w="med" len="med"/>
                    </a:lnB>
                    <a:solidFill>
                      <a:schemeClr val="bg1"/>
                    </a:solidFill>
                  </a:tcPr>
                </a:tc>
                <a:tc hMerge="1">
                  <a:txBody>
                    <a:bodyPr/>
                    <a:lstStyle/>
                    <a:p>
                      <a:pPr algn="ctr" fontAlgn="ctr"/>
                      <a:endParaRPr lang="is-IS" sz="1100" b="0" i="0" u="none" strike="noStrike" dirty="0">
                        <a:solidFill>
                          <a:srgbClr val="000000"/>
                        </a:solidFill>
                        <a:effectLst/>
                        <a:latin typeface="Times New Roman"/>
                      </a:endParaRPr>
                    </a:p>
                  </a:txBody>
                  <a:tcPr marL="0" marR="0" marT="0" marB="0" anchor="ctr">
                    <a:lnL>
                      <a:noFill/>
                    </a:lnL>
                    <a:lnR w="12700" cap="flat" cmpd="sng" algn="ctr">
                      <a:noFill/>
                      <a:prstDash val="solid"/>
                      <a:round/>
                      <a:headEnd type="none" w="med" len="med"/>
                      <a:tailEnd type="none" w="med" len="med"/>
                    </a:lnR>
                    <a:lnT>
                      <a:noFill/>
                    </a:lnT>
                    <a:lnB>
                      <a:noFill/>
                    </a:lnB>
                    <a:solidFill>
                      <a:schemeClr val="bg1"/>
                    </a:solidFill>
                  </a:tcPr>
                </a:tc>
                <a:tc>
                  <a:txBody>
                    <a:bodyPr/>
                    <a:lstStyle/>
                    <a:p>
                      <a:pPr algn="ctr" fontAlgn="ctr"/>
                      <a:r>
                        <a:rPr lang="is-IS" sz="1200" b="1" i="0" u="none" strike="noStrike" dirty="0">
                          <a:solidFill>
                            <a:srgbClr val="000000"/>
                          </a:solidFill>
                          <a:effectLst/>
                          <a:latin typeface="Calibri"/>
                          <a:cs typeface="Calibri"/>
                        </a:rPr>
                        <a:t>Final</a:t>
                      </a:r>
                    </a:p>
                  </a:txBody>
                  <a:tcPr marL="0" marR="0" marT="0" marB="0" anchor="ctr">
                    <a:lnL>
                      <a:noFill/>
                    </a:lnL>
                    <a:lnR w="12700" cap="flat" cmpd="sng" algn="ctr">
                      <a:noFill/>
                      <a:prstDash val="solid"/>
                      <a:round/>
                      <a:headEnd type="none" w="med" len="med"/>
                      <a:tailEnd type="none" w="med" len="med"/>
                    </a:lnR>
                    <a:lnT>
                      <a:noFill/>
                    </a:lnT>
                    <a:lnB w="12700" cap="flat" cmpd="sng" algn="ctr">
                      <a:solidFill>
                        <a:scrgbClr r="0" g="0" b="0"/>
                      </a:solidFill>
                      <a:prstDash val="dot"/>
                      <a:round/>
                      <a:headEnd type="none" w="med" len="med"/>
                      <a:tailEnd type="none" w="med" len="med"/>
                    </a:lnB>
                  </a:tcPr>
                </a:tc>
                <a:tc>
                  <a:txBody>
                    <a:bodyPr/>
                    <a:lstStyle/>
                    <a:p>
                      <a:pPr algn="ctr" fontAlgn="ctr"/>
                      <a:r>
                        <a:rPr lang="is-IS" sz="1200" b="1" i="0" u="none" strike="noStrike" dirty="0">
                          <a:solidFill>
                            <a:srgbClr val="000000"/>
                          </a:solidFill>
                          <a:effectLst/>
                          <a:latin typeface="Calibri"/>
                          <a:cs typeface="Calibri"/>
                        </a:rPr>
                        <a:t>Evolution</a:t>
                      </a:r>
                    </a:p>
                  </a:txBody>
                  <a:tcPr marL="0" marR="0" marT="0" marB="0" anchor="ctr">
                    <a:lnL>
                      <a:noFill/>
                    </a:lnL>
                    <a:lnR w="12700" cap="flat" cmpd="sng" algn="ctr">
                      <a:solidFill>
                        <a:scrgbClr r="0" g="0" b="0"/>
                      </a:solidFill>
                      <a:prstDash val="solid"/>
                      <a:round/>
                      <a:headEnd type="none" w="med" len="med"/>
                      <a:tailEnd type="none" w="med" len="med"/>
                    </a:lnR>
                    <a:lnT>
                      <a:noFill/>
                    </a:lnT>
                    <a:lnB w="12700" cap="flat" cmpd="sng" algn="ctr">
                      <a:solidFill>
                        <a:scrgbClr r="0" g="0" b="0"/>
                      </a:solidFill>
                      <a:prstDash val="dot"/>
                      <a:round/>
                      <a:headEnd type="none" w="med" len="med"/>
                      <a:tailEnd type="none" w="med" len="med"/>
                    </a:lnB>
                  </a:tcPr>
                </a:tc>
                <a:extLst>
                  <a:ext uri="{0D108BD9-81ED-4DB2-BD59-A6C34878D82A}">
                    <a16:rowId xmlns:a16="http://schemas.microsoft.com/office/drawing/2014/main" val="10001"/>
                  </a:ext>
                </a:extLst>
              </a:tr>
              <a:tr h="203580">
                <a:tc>
                  <a:txBody>
                    <a:bodyPr/>
                    <a:lstStyle/>
                    <a:p>
                      <a:pPr algn="ctr" fontAlgn="ctr"/>
                      <a:r>
                        <a:rPr lang="sk-SK" sz="1100" b="0" i="0" u="none" strike="noStrike" dirty="0">
                          <a:solidFill>
                            <a:srgbClr val="008800"/>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008800"/>
                    </a:solidFill>
                  </a:tcPr>
                </a:tc>
                <a:tc>
                  <a:txBody>
                    <a:bodyPr/>
                    <a:lstStyle/>
                    <a:p>
                      <a:pPr algn="ctr" fontAlgn="ctr"/>
                      <a:r>
                        <a:rPr lang="is-IS" sz="1200" b="0" i="0" u="none" strike="noStrike" dirty="0">
                          <a:solidFill>
                            <a:srgbClr val="000000"/>
                          </a:solidFill>
                          <a:effectLst/>
                          <a:latin typeface="Calibri"/>
                          <a:cs typeface="Calibri"/>
                        </a:rPr>
                        <a:t>100</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is-IS" sz="1200" b="0" i="0" u="none" strike="noStrike" dirty="0">
                          <a:solidFill>
                            <a:srgbClr val="000000"/>
                          </a:solidFill>
                          <a:effectLst/>
                          <a:latin typeface="Calibri"/>
                          <a:cs typeface="Calibri"/>
                        </a:rPr>
                        <a:t>Très satisfait</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is-IS" sz="1200" b="0" i="0" u="none" strike="noStrike" dirty="0">
                          <a:solidFill>
                            <a:srgbClr val="000000"/>
                          </a:solidFill>
                          <a:effectLst/>
                          <a:latin typeface="Calibri"/>
                          <a:cs typeface="Calibri"/>
                        </a:rPr>
                        <a:t>Amélioration</a:t>
                      </a:r>
                    </a:p>
                  </a:txBody>
                  <a:tcPr marL="0" marR="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extLst>
                  <a:ext uri="{0D108BD9-81ED-4DB2-BD59-A6C34878D82A}">
                    <a16:rowId xmlns:a16="http://schemas.microsoft.com/office/drawing/2014/main" val="10002"/>
                  </a:ext>
                </a:extLst>
              </a:tr>
              <a:tr h="214694">
                <a:tc>
                  <a:txBody>
                    <a:bodyPr/>
                    <a:lstStyle/>
                    <a:p>
                      <a:pPr algn="ctr" fontAlgn="ctr"/>
                      <a:r>
                        <a:rPr lang="sk-SK" sz="1100" b="0" i="0" u="none" strike="noStrike" dirty="0">
                          <a:solidFill>
                            <a:srgbClr val="00C900"/>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00C800"/>
                    </a:solidFill>
                  </a:tcPr>
                </a:tc>
                <a:tc>
                  <a:txBody>
                    <a:bodyPr/>
                    <a:lstStyle/>
                    <a:p>
                      <a:pPr algn="ctr" fontAlgn="ctr"/>
                      <a:r>
                        <a:rPr lang="fr-FR" sz="1200" b="0" i="0" u="none" strike="noStrike" dirty="0">
                          <a:solidFill>
                            <a:srgbClr val="000000"/>
                          </a:solidFill>
                          <a:effectLst/>
                          <a:latin typeface="Calibri"/>
                          <a:cs typeface="Calibri"/>
                        </a:rPr>
                        <a:t>75-99</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fr-FR" sz="1200" b="0" i="0" u="none" strike="noStrike" dirty="0">
                          <a:solidFill>
                            <a:srgbClr val="000000"/>
                          </a:solidFill>
                          <a:effectLst/>
                          <a:latin typeface="Calibri"/>
                          <a:cs typeface="Calibri"/>
                        </a:rPr>
                        <a:t>Satisfait</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rowSpan="2">
                  <a:txBody>
                    <a:bodyPr/>
                    <a:lstStyle/>
                    <a:p>
                      <a:pPr algn="l" fontAlgn="ctr"/>
                      <a:r>
                        <a:rPr lang="fr-FR" sz="1200" b="0" i="0" u="none" strike="noStrike" dirty="0">
                          <a:solidFill>
                            <a:srgbClr val="000000"/>
                          </a:solidFill>
                          <a:effectLst/>
                          <a:latin typeface="Calibri"/>
                          <a:cs typeface="Calibri"/>
                        </a:rPr>
                        <a:t>Légère amélioration</a:t>
                      </a:r>
                    </a:p>
                  </a:txBody>
                  <a:tcPr marL="0" marR="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extLst>
                  <a:ext uri="{0D108BD9-81ED-4DB2-BD59-A6C34878D82A}">
                    <a16:rowId xmlns:a16="http://schemas.microsoft.com/office/drawing/2014/main" val="10003"/>
                  </a:ext>
                </a:extLst>
              </a:tr>
              <a:tr h="196773">
                <a:tc>
                  <a:txBody>
                    <a:bodyPr/>
                    <a:lstStyle/>
                    <a:p>
                      <a:pPr algn="ctr" fontAlgn="ctr"/>
                      <a:r>
                        <a:rPr lang="sk-SK" sz="1100" b="0" i="0" u="none" strike="noStrike" dirty="0">
                          <a:solidFill>
                            <a:srgbClr val="00FA00"/>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00FC00"/>
                    </a:solidFill>
                  </a:tcPr>
                </a:tc>
                <a:tc>
                  <a:txBody>
                    <a:bodyPr/>
                    <a:lstStyle/>
                    <a:p>
                      <a:pPr algn="ctr" fontAlgn="ctr"/>
                      <a:r>
                        <a:rPr lang="uk-UA" sz="1200" b="0" i="0" u="none" strike="noStrike" dirty="0">
                          <a:solidFill>
                            <a:srgbClr val="000000"/>
                          </a:solidFill>
                          <a:effectLst/>
                          <a:latin typeface="Calibri"/>
                          <a:cs typeface="Calibri"/>
                        </a:rPr>
                        <a:t>51-74</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fr-FR" sz="1200" b="0" i="0" u="none" strike="noStrike" dirty="0">
                          <a:solidFill>
                            <a:srgbClr val="000000"/>
                          </a:solidFill>
                          <a:effectLst/>
                          <a:latin typeface="Calibri"/>
                          <a:cs typeface="Calibri"/>
                        </a:rPr>
                        <a:t>Un</a:t>
                      </a:r>
                      <a:r>
                        <a:rPr lang="fr-FR" sz="1200" b="0" i="0" u="none" strike="noStrike" baseline="0" dirty="0">
                          <a:solidFill>
                            <a:srgbClr val="000000"/>
                          </a:solidFill>
                          <a:effectLst/>
                          <a:latin typeface="Calibri"/>
                          <a:cs typeface="Calibri"/>
                        </a:rPr>
                        <a:t> peu</a:t>
                      </a:r>
                      <a:r>
                        <a:rPr lang="fr-FR" sz="1200" b="0" i="0" u="none" strike="noStrike" dirty="0">
                          <a:solidFill>
                            <a:srgbClr val="000000"/>
                          </a:solidFill>
                          <a:effectLst/>
                          <a:latin typeface="Calibri"/>
                          <a:cs typeface="Calibri"/>
                        </a:rPr>
                        <a:t> satisfait</a:t>
                      </a:r>
                      <a:endParaRPr lang="uk-UA" sz="1200" b="0" i="0" u="none" strike="noStrike" dirty="0">
                        <a:solidFill>
                          <a:srgbClr val="000000"/>
                        </a:solidFill>
                        <a:effectLst/>
                        <a:latin typeface="Calibri"/>
                        <a:cs typeface="Calibri"/>
                      </a:endParaRP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vMerge="1">
                  <a:txBody>
                    <a:bodyPr/>
                    <a:lstStyle/>
                    <a:p>
                      <a:pPr algn="ctr" fontAlgn="ctr"/>
                      <a:endParaRPr lang="uk-UA" sz="1100" b="0" i="0" u="none" strike="noStrike" dirty="0">
                        <a:solidFill>
                          <a:srgbClr val="000000"/>
                        </a:solidFill>
                        <a:effectLst/>
                        <a:latin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0004"/>
                  </a:ext>
                </a:extLst>
              </a:tr>
              <a:tr h="203580">
                <a:tc>
                  <a:txBody>
                    <a:bodyPr/>
                    <a:lstStyle/>
                    <a:p>
                      <a:pPr algn="ctr" fontAlgn="ctr"/>
                      <a:r>
                        <a:rPr lang="sk-SK" sz="1100" b="0" i="0" u="none" strike="noStrike" dirty="0">
                          <a:solidFill>
                            <a:srgbClr val="FFFFFF"/>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ctr"/>
                      <a:r>
                        <a:rPr lang="fr-FR" sz="1200" b="0" i="0" u="none" strike="noStrike" dirty="0">
                          <a:solidFill>
                            <a:srgbClr val="000000"/>
                          </a:solidFill>
                          <a:effectLst/>
                          <a:latin typeface="Calibri"/>
                          <a:cs typeface="Calibri"/>
                        </a:rPr>
                        <a:t>50</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fr-FR" sz="1200" b="0" i="0" u="none" strike="noStrike" dirty="0">
                          <a:solidFill>
                            <a:srgbClr val="000000"/>
                          </a:solidFill>
                          <a:effectLst/>
                          <a:latin typeface="Calibri"/>
                          <a:cs typeface="Calibri"/>
                        </a:rPr>
                        <a:t>Neutre</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fr-FR" sz="1200" b="0" i="0" u="none" strike="noStrike" dirty="0">
                          <a:solidFill>
                            <a:srgbClr val="000000"/>
                          </a:solidFill>
                          <a:effectLst/>
                          <a:latin typeface="Calibri"/>
                          <a:cs typeface="Calibri"/>
                        </a:rPr>
                        <a:t>Pas de changement</a:t>
                      </a:r>
                    </a:p>
                  </a:txBody>
                  <a:tcPr marL="0" marR="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extLst>
                  <a:ext uri="{0D108BD9-81ED-4DB2-BD59-A6C34878D82A}">
                    <a16:rowId xmlns:a16="http://schemas.microsoft.com/office/drawing/2014/main" val="10005"/>
                  </a:ext>
                </a:extLst>
              </a:tr>
              <a:tr h="216800">
                <a:tc>
                  <a:txBody>
                    <a:bodyPr/>
                    <a:lstStyle/>
                    <a:p>
                      <a:pPr algn="ctr" fontAlgn="ctr"/>
                      <a:r>
                        <a:rPr lang="sk-SK" sz="1100" b="0" i="0" u="none" strike="noStrike" dirty="0">
                          <a:solidFill>
                            <a:srgbClr val="FA4500"/>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w="12700" cap="flat" cmpd="sng" algn="ctr">
                      <a:noFill/>
                      <a:prstDash val="dot"/>
                      <a:round/>
                      <a:headEnd type="none" w="med" len="med"/>
                      <a:tailEnd type="none" w="med" len="med"/>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FA4500"/>
                    </a:solidFill>
                  </a:tcPr>
                </a:tc>
                <a:tc>
                  <a:txBody>
                    <a:bodyPr/>
                    <a:lstStyle/>
                    <a:p>
                      <a:pPr algn="ctr" fontAlgn="ctr"/>
                      <a:r>
                        <a:rPr lang="it-IT" sz="1200" b="0" i="0" u="none" strike="noStrike" dirty="0">
                          <a:solidFill>
                            <a:srgbClr val="000000"/>
                          </a:solidFill>
                          <a:effectLst/>
                          <a:latin typeface="Calibri"/>
                          <a:cs typeface="Calibri"/>
                        </a:rPr>
                        <a:t>26-49</a:t>
                      </a:r>
                    </a:p>
                  </a:txBody>
                  <a:tcPr marL="0" marR="0" marT="0" marB="0" anchor="ctr">
                    <a:lnL w="12700" cap="flat" cmpd="sng" algn="ctr">
                      <a:noFill/>
                      <a:prstDash val="dot"/>
                      <a:round/>
                      <a:headEnd type="none" w="med" len="med"/>
                      <a:tailEnd type="none" w="med" len="med"/>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it-IT" sz="1200" b="0" i="0" u="none" strike="noStrike" dirty="0">
                          <a:solidFill>
                            <a:srgbClr val="000000"/>
                          </a:solidFill>
                          <a:effectLst/>
                          <a:latin typeface="Calibri"/>
                          <a:cs typeface="Calibri"/>
                        </a:rPr>
                        <a:t>Un </a:t>
                      </a:r>
                      <a:r>
                        <a:rPr lang="it-IT" sz="1200" b="0" i="0" u="none" strike="noStrike" dirty="0" err="1">
                          <a:solidFill>
                            <a:srgbClr val="000000"/>
                          </a:solidFill>
                          <a:effectLst/>
                          <a:latin typeface="Calibri"/>
                          <a:cs typeface="Calibri"/>
                        </a:rPr>
                        <a:t>peu</a:t>
                      </a:r>
                      <a:r>
                        <a:rPr lang="it-IT" sz="1200" b="0" i="0" u="none" strike="noStrike" dirty="0">
                          <a:solidFill>
                            <a:srgbClr val="000000"/>
                          </a:solidFill>
                          <a:effectLst/>
                          <a:latin typeface="Calibri"/>
                          <a:cs typeface="Calibri"/>
                        </a:rPr>
                        <a:t> </a:t>
                      </a:r>
                      <a:r>
                        <a:rPr lang="it-IT" sz="1200" b="0" i="0" u="none" strike="noStrike" dirty="0" err="1">
                          <a:solidFill>
                            <a:srgbClr val="000000"/>
                          </a:solidFill>
                          <a:effectLst/>
                          <a:latin typeface="Calibri"/>
                          <a:cs typeface="Calibri"/>
                        </a:rPr>
                        <a:t>insatisfait</a:t>
                      </a:r>
                      <a:endParaRPr lang="it-IT" sz="1200" b="0" i="0" u="none" strike="noStrike" dirty="0">
                        <a:solidFill>
                          <a:srgbClr val="000000"/>
                        </a:solidFill>
                        <a:effectLst/>
                        <a:latin typeface="Calibri"/>
                        <a:cs typeface="Calibri"/>
                      </a:endParaRP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rowSpan="2">
                  <a:txBody>
                    <a:bodyPr/>
                    <a:lstStyle/>
                    <a:p>
                      <a:pPr algn="l" fontAlgn="ctr"/>
                      <a:r>
                        <a:rPr lang="it-IT" sz="1200" b="0" i="0" u="none" strike="noStrike" dirty="0" err="1">
                          <a:solidFill>
                            <a:srgbClr val="000000"/>
                          </a:solidFill>
                          <a:effectLst/>
                          <a:latin typeface="Calibri"/>
                          <a:cs typeface="Calibri"/>
                        </a:rPr>
                        <a:t>Légère</a:t>
                      </a:r>
                      <a:r>
                        <a:rPr lang="it-IT" sz="1200" b="0" i="0" u="none" strike="noStrike" dirty="0">
                          <a:solidFill>
                            <a:srgbClr val="000000"/>
                          </a:solidFill>
                          <a:effectLst/>
                          <a:latin typeface="Calibri"/>
                          <a:cs typeface="Calibri"/>
                        </a:rPr>
                        <a:t> </a:t>
                      </a:r>
                      <a:r>
                        <a:rPr lang="it-IT" sz="1200" b="0" i="0" u="none" strike="noStrike" dirty="0" err="1">
                          <a:solidFill>
                            <a:srgbClr val="000000"/>
                          </a:solidFill>
                          <a:effectLst/>
                          <a:latin typeface="Calibri"/>
                          <a:cs typeface="Calibri"/>
                        </a:rPr>
                        <a:t>dégradation</a:t>
                      </a:r>
                      <a:endParaRPr lang="it-IT" sz="1200" b="0" i="0" u="none" strike="noStrike" dirty="0">
                        <a:solidFill>
                          <a:srgbClr val="000000"/>
                        </a:solidFill>
                        <a:effectLst/>
                        <a:latin typeface="Calibri"/>
                        <a:cs typeface="Calibri"/>
                      </a:endParaRPr>
                    </a:p>
                  </a:txBody>
                  <a:tcPr marL="0" marR="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extLst>
                  <a:ext uri="{0D108BD9-81ED-4DB2-BD59-A6C34878D82A}">
                    <a16:rowId xmlns:a16="http://schemas.microsoft.com/office/drawing/2014/main" val="10006"/>
                  </a:ext>
                </a:extLst>
              </a:tr>
              <a:tr h="196773">
                <a:tc>
                  <a:txBody>
                    <a:bodyPr/>
                    <a:lstStyle/>
                    <a:p>
                      <a:pPr algn="ctr" fontAlgn="ctr"/>
                      <a:r>
                        <a:rPr lang="sk-SK" sz="1100" b="0" i="0" u="none" strike="noStrike" dirty="0">
                          <a:solidFill>
                            <a:srgbClr val="D10000"/>
                          </a:solidFill>
                          <a:effectLst/>
                          <a:latin typeface="Times New Roman"/>
                        </a:rPr>
                        <a:t> </a:t>
                      </a: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noFill/>
                      <a:prstDash val="dot"/>
                      <a:round/>
                      <a:headEnd type="none" w="med" len="med"/>
                      <a:tailEnd type="none" w="med" len="med"/>
                    </a:lnB>
                    <a:lnTlToBr w="12700" cmpd="sng">
                      <a:noFill/>
                      <a:prstDash val="solid"/>
                    </a:lnTlToBr>
                    <a:lnBlToTr w="12700" cmpd="sng">
                      <a:noFill/>
                      <a:prstDash val="solid"/>
                    </a:lnBlToTr>
                    <a:solidFill>
                      <a:srgbClr val="D10000"/>
                    </a:solidFill>
                  </a:tcPr>
                </a:tc>
                <a:tc>
                  <a:txBody>
                    <a:bodyPr/>
                    <a:lstStyle/>
                    <a:p>
                      <a:pPr algn="ctr" fontAlgn="ctr"/>
                      <a:r>
                        <a:rPr lang="is-IS" sz="1200" b="0" i="0" u="none" strike="noStrike" dirty="0">
                          <a:solidFill>
                            <a:srgbClr val="000000"/>
                          </a:solidFill>
                          <a:effectLst/>
                          <a:latin typeface="Calibri"/>
                          <a:cs typeface="Calibri"/>
                        </a:rPr>
                        <a:t>25</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a:txBody>
                    <a:bodyPr/>
                    <a:lstStyle/>
                    <a:p>
                      <a:pPr algn="l" fontAlgn="ctr"/>
                      <a:r>
                        <a:rPr lang="is-IS" sz="1200" b="0" i="0" u="none" strike="noStrike" dirty="0">
                          <a:solidFill>
                            <a:srgbClr val="000000"/>
                          </a:solidFill>
                          <a:effectLst/>
                          <a:latin typeface="Calibri"/>
                          <a:cs typeface="Calibri"/>
                        </a:rPr>
                        <a:t>Insatisfait</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dot"/>
                      <a:round/>
                      <a:headEnd type="none" w="med" len="med"/>
                      <a:tailEnd type="none" w="med" len="med"/>
                    </a:lnB>
                  </a:tcPr>
                </a:tc>
                <a:tc vMerge="1">
                  <a:txBody>
                    <a:bodyPr/>
                    <a:lstStyle/>
                    <a:p>
                      <a:pPr algn="ctr" fontAlgn="ctr"/>
                      <a:endParaRPr lang="is-IS" sz="1100" b="0" i="0" u="none" strike="noStrike" dirty="0">
                        <a:solidFill>
                          <a:srgbClr val="000000"/>
                        </a:solidFill>
                        <a:effectLst/>
                        <a:latin typeface="Times New Roman"/>
                      </a:endParaRPr>
                    </a:p>
                  </a:txBody>
                  <a:tcPr marL="0" marR="0" marT="0" marB="0" anchor="ctr">
                    <a:lnL>
                      <a:noFill/>
                    </a:lnL>
                    <a:lnR w="12700" cap="flat" cmpd="sng" algn="ctr">
                      <a:solidFill>
                        <a:srgbClr val="000000"/>
                      </a:solidFill>
                      <a:prstDash val="solid"/>
                      <a:round/>
                      <a:headEnd type="none" w="med" len="med"/>
                      <a:tailEnd type="none" w="med" len="med"/>
                    </a:lnR>
                    <a:lnT>
                      <a:noFill/>
                    </a:lnT>
                    <a:lnB w="12700" cap="flat" cmpd="sng" algn="ctr">
                      <a:noFill/>
                      <a:prstDash val="solid"/>
                      <a:round/>
                      <a:headEnd type="none" w="med" len="med"/>
                      <a:tailEnd type="none" w="med" len="med"/>
                    </a:lnB>
                  </a:tcPr>
                </a:tc>
                <a:extLst>
                  <a:ext uri="{0D108BD9-81ED-4DB2-BD59-A6C34878D82A}">
                    <a16:rowId xmlns:a16="http://schemas.microsoft.com/office/drawing/2014/main" val="10007"/>
                  </a:ext>
                </a:extLst>
              </a:tr>
              <a:tr h="217152">
                <a:tc>
                  <a:txBody>
                    <a:bodyPr/>
                    <a:lstStyle/>
                    <a:p>
                      <a:pPr algn="ctr" fontAlgn="ctr"/>
                      <a:endParaRPr lang="sk-SK" sz="1100" b="0" i="0" u="none" strike="noStrike" dirty="0">
                        <a:solidFill>
                          <a:srgbClr val="D10000"/>
                        </a:solidFill>
                        <a:effectLst/>
                        <a:latin typeface="Times New Roman"/>
                      </a:endParaRPr>
                    </a:p>
                  </a:txBody>
                  <a:tcPr marL="0" marR="0" marT="0" marB="0" anchor="ctr">
                    <a:lnL w="12700" cap="flat" cmpd="sng" algn="ctr">
                      <a:solidFill>
                        <a:scrgbClr r="0" g="0" b="0"/>
                      </a:solidFill>
                      <a:prstDash val="solid"/>
                      <a:round/>
                      <a:headEnd type="none" w="med" len="med"/>
                      <a:tailEnd type="none" w="med" len="med"/>
                    </a:lnL>
                    <a:lnR>
                      <a:noFill/>
                    </a:lnR>
                    <a:lnT w="12700" cap="flat" cmpd="sng" algn="ctr">
                      <a:noFill/>
                      <a:prstDash val="dot"/>
                      <a:round/>
                      <a:headEnd type="none" w="med" len="med"/>
                      <a:tailEnd type="none" w="med" len="med"/>
                    </a:lnT>
                    <a:lnB w="12700"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00"/>
                    </a:solidFill>
                  </a:tcPr>
                </a:tc>
                <a:tc>
                  <a:txBody>
                    <a:bodyPr/>
                    <a:lstStyle/>
                    <a:p>
                      <a:pPr algn="ctr" fontAlgn="ctr"/>
                      <a:r>
                        <a:rPr lang="is-IS" sz="1200" b="0" i="0" u="none" strike="noStrike" dirty="0">
                          <a:solidFill>
                            <a:srgbClr val="000000"/>
                          </a:solidFill>
                          <a:effectLst/>
                          <a:latin typeface="Calibri"/>
                          <a:cs typeface="Calibri"/>
                        </a:rPr>
                        <a:t>0-24</a:t>
                      </a: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is-IS" sz="1200" b="0" i="0" u="none" strike="noStrike" dirty="0">
                          <a:solidFill>
                            <a:srgbClr val="000000"/>
                          </a:solidFill>
                          <a:effectLst/>
                          <a:latin typeface="Calibri"/>
                          <a:cs typeface="Calibri"/>
                        </a:rPr>
                        <a:t>Très</a:t>
                      </a:r>
                      <a:r>
                        <a:rPr lang="is-IS" sz="1200" b="0" i="0" u="none" strike="noStrike" baseline="0" dirty="0">
                          <a:solidFill>
                            <a:srgbClr val="000000"/>
                          </a:solidFill>
                          <a:effectLst/>
                          <a:latin typeface="Calibri"/>
                          <a:cs typeface="Calibri"/>
                        </a:rPr>
                        <a:t> insatisfait</a:t>
                      </a:r>
                      <a:endParaRPr lang="is-IS" sz="1200" b="0" i="0" u="none" strike="noStrike" dirty="0">
                        <a:solidFill>
                          <a:srgbClr val="000000"/>
                        </a:solidFill>
                        <a:effectLst/>
                        <a:latin typeface="Calibri"/>
                        <a:cs typeface="Calibri"/>
                      </a:endParaRPr>
                    </a:p>
                  </a:txBody>
                  <a:tcPr marL="0" marR="0" marT="0" marB="0" anchor="ctr">
                    <a:lnL>
                      <a:noFill/>
                    </a:lnL>
                    <a:lnR w="12700" cap="flat" cmpd="sng" algn="ctr">
                      <a:no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l" fontAlgn="ctr"/>
                      <a:r>
                        <a:rPr lang="is-IS" sz="1200" b="0" i="0" u="none" strike="noStrike" dirty="0">
                          <a:solidFill>
                            <a:srgbClr val="000000"/>
                          </a:solidFill>
                          <a:effectLst/>
                          <a:latin typeface="Calibri"/>
                          <a:cs typeface="Calibri"/>
                        </a:rPr>
                        <a:t>Dégradation</a:t>
                      </a:r>
                    </a:p>
                  </a:txBody>
                  <a:tcPr marL="0" marR="0" marT="0" marB="0" anchor="ctr">
                    <a:lnL>
                      <a:noFill/>
                    </a:lnL>
                    <a:lnR w="12700" cap="flat" cmpd="sng" algn="ctr">
                      <a:solidFill>
                        <a:scrgbClr r="0" g="0" b="0"/>
                      </a:solidFill>
                      <a:prstDash val="solid"/>
                      <a:round/>
                      <a:headEnd type="none" w="med" len="med"/>
                      <a:tailEnd type="none" w="med" len="med"/>
                    </a:lnR>
                    <a:lnT w="12700" cap="flat" cmpd="sng" algn="ctr">
                      <a:solidFill>
                        <a:scrgbClr r="0" g="0" b="0"/>
                      </a:solidFill>
                      <a:prstDash val="dot"/>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bl>
          </a:graphicData>
        </a:graphic>
      </p:graphicFrame>
      <p:sp>
        <p:nvSpPr>
          <p:cNvPr id="27" name="Titre 1"/>
          <p:cNvSpPr txBox="1">
            <a:spLocks/>
          </p:cNvSpPr>
          <p:nvPr/>
        </p:nvSpPr>
        <p:spPr>
          <a:xfrm>
            <a:off x="1524000" y="20484"/>
            <a:ext cx="9144000" cy="1143000"/>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3600" dirty="0"/>
              <a:t>Evolution des satisfactions sur 19 fermes à l’issue de la conversion</a:t>
            </a:r>
          </a:p>
        </p:txBody>
      </p:sp>
      <p:graphicFrame>
        <p:nvGraphicFramePr>
          <p:cNvPr id="28" name="Tableau 27"/>
          <p:cNvGraphicFramePr>
            <a:graphicFrameLocks noGrp="1"/>
          </p:cNvGraphicFramePr>
          <p:nvPr/>
        </p:nvGraphicFramePr>
        <p:xfrm>
          <a:off x="2011510" y="1302330"/>
          <a:ext cx="8218550" cy="3277153"/>
        </p:xfrm>
        <a:graphic>
          <a:graphicData uri="http://schemas.openxmlformats.org/drawingml/2006/table">
            <a:tbl>
              <a:tblPr/>
              <a:tblGrid>
                <a:gridCol w="1762320">
                  <a:extLst>
                    <a:ext uri="{9D8B030D-6E8A-4147-A177-3AD203B41FA5}">
                      <a16:colId xmlns:a16="http://schemas.microsoft.com/office/drawing/2014/main" val="20000"/>
                    </a:ext>
                  </a:extLst>
                </a:gridCol>
                <a:gridCol w="1502645">
                  <a:extLst>
                    <a:ext uri="{9D8B030D-6E8A-4147-A177-3AD203B41FA5}">
                      <a16:colId xmlns:a16="http://schemas.microsoft.com/office/drawing/2014/main" val="20001"/>
                    </a:ext>
                  </a:extLst>
                </a:gridCol>
                <a:gridCol w="260715">
                  <a:extLst>
                    <a:ext uri="{9D8B030D-6E8A-4147-A177-3AD203B41FA5}">
                      <a16:colId xmlns:a16="http://schemas.microsoft.com/office/drawing/2014/main" val="20002"/>
                    </a:ext>
                  </a:extLst>
                </a:gridCol>
                <a:gridCol w="260715">
                  <a:extLst>
                    <a:ext uri="{9D8B030D-6E8A-4147-A177-3AD203B41FA5}">
                      <a16:colId xmlns:a16="http://schemas.microsoft.com/office/drawing/2014/main" val="20003"/>
                    </a:ext>
                  </a:extLst>
                </a:gridCol>
                <a:gridCol w="260715">
                  <a:extLst>
                    <a:ext uri="{9D8B030D-6E8A-4147-A177-3AD203B41FA5}">
                      <a16:colId xmlns:a16="http://schemas.microsoft.com/office/drawing/2014/main" val="20004"/>
                    </a:ext>
                  </a:extLst>
                </a:gridCol>
                <a:gridCol w="260715">
                  <a:extLst>
                    <a:ext uri="{9D8B030D-6E8A-4147-A177-3AD203B41FA5}">
                      <a16:colId xmlns:a16="http://schemas.microsoft.com/office/drawing/2014/main" val="20005"/>
                    </a:ext>
                  </a:extLst>
                </a:gridCol>
                <a:gridCol w="260715">
                  <a:extLst>
                    <a:ext uri="{9D8B030D-6E8A-4147-A177-3AD203B41FA5}">
                      <a16:colId xmlns:a16="http://schemas.microsoft.com/office/drawing/2014/main" val="20006"/>
                    </a:ext>
                  </a:extLst>
                </a:gridCol>
                <a:gridCol w="260715">
                  <a:extLst>
                    <a:ext uri="{9D8B030D-6E8A-4147-A177-3AD203B41FA5}">
                      <a16:colId xmlns:a16="http://schemas.microsoft.com/office/drawing/2014/main" val="20007"/>
                    </a:ext>
                  </a:extLst>
                </a:gridCol>
                <a:gridCol w="260715">
                  <a:extLst>
                    <a:ext uri="{9D8B030D-6E8A-4147-A177-3AD203B41FA5}">
                      <a16:colId xmlns:a16="http://schemas.microsoft.com/office/drawing/2014/main" val="20008"/>
                    </a:ext>
                  </a:extLst>
                </a:gridCol>
                <a:gridCol w="260715">
                  <a:extLst>
                    <a:ext uri="{9D8B030D-6E8A-4147-A177-3AD203B41FA5}">
                      <a16:colId xmlns:a16="http://schemas.microsoft.com/office/drawing/2014/main" val="20009"/>
                    </a:ext>
                  </a:extLst>
                </a:gridCol>
                <a:gridCol w="260715">
                  <a:extLst>
                    <a:ext uri="{9D8B030D-6E8A-4147-A177-3AD203B41FA5}">
                      <a16:colId xmlns:a16="http://schemas.microsoft.com/office/drawing/2014/main" val="20010"/>
                    </a:ext>
                  </a:extLst>
                </a:gridCol>
                <a:gridCol w="260715">
                  <a:extLst>
                    <a:ext uri="{9D8B030D-6E8A-4147-A177-3AD203B41FA5}">
                      <a16:colId xmlns:a16="http://schemas.microsoft.com/office/drawing/2014/main" val="20011"/>
                    </a:ext>
                  </a:extLst>
                </a:gridCol>
                <a:gridCol w="260715">
                  <a:extLst>
                    <a:ext uri="{9D8B030D-6E8A-4147-A177-3AD203B41FA5}">
                      <a16:colId xmlns:a16="http://schemas.microsoft.com/office/drawing/2014/main" val="20012"/>
                    </a:ext>
                  </a:extLst>
                </a:gridCol>
                <a:gridCol w="260715">
                  <a:extLst>
                    <a:ext uri="{9D8B030D-6E8A-4147-A177-3AD203B41FA5}">
                      <a16:colId xmlns:a16="http://schemas.microsoft.com/office/drawing/2014/main" val="20013"/>
                    </a:ext>
                  </a:extLst>
                </a:gridCol>
                <a:gridCol w="260715">
                  <a:extLst>
                    <a:ext uri="{9D8B030D-6E8A-4147-A177-3AD203B41FA5}">
                      <a16:colId xmlns:a16="http://schemas.microsoft.com/office/drawing/2014/main" val="20014"/>
                    </a:ext>
                  </a:extLst>
                </a:gridCol>
                <a:gridCol w="260715">
                  <a:extLst>
                    <a:ext uri="{9D8B030D-6E8A-4147-A177-3AD203B41FA5}">
                      <a16:colId xmlns:a16="http://schemas.microsoft.com/office/drawing/2014/main" val="20015"/>
                    </a:ext>
                  </a:extLst>
                </a:gridCol>
                <a:gridCol w="260715">
                  <a:extLst>
                    <a:ext uri="{9D8B030D-6E8A-4147-A177-3AD203B41FA5}">
                      <a16:colId xmlns:a16="http://schemas.microsoft.com/office/drawing/2014/main" val="20016"/>
                    </a:ext>
                  </a:extLst>
                </a:gridCol>
                <a:gridCol w="260715">
                  <a:extLst>
                    <a:ext uri="{9D8B030D-6E8A-4147-A177-3AD203B41FA5}">
                      <a16:colId xmlns:a16="http://schemas.microsoft.com/office/drawing/2014/main" val="20017"/>
                    </a:ext>
                  </a:extLst>
                </a:gridCol>
                <a:gridCol w="260715">
                  <a:extLst>
                    <a:ext uri="{9D8B030D-6E8A-4147-A177-3AD203B41FA5}">
                      <a16:colId xmlns:a16="http://schemas.microsoft.com/office/drawing/2014/main" val="20018"/>
                    </a:ext>
                  </a:extLst>
                </a:gridCol>
                <a:gridCol w="260715">
                  <a:extLst>
                    <a:ext uri="{9D8B030D-6E8A-4147-A177-3AD203B41FA5}">
                      <a16:colId xmlns:a16="http://schemas.microsoft.com/office/drawing/2014/main" val="20019"/>
                    </a:ext>
                  </a:extLst>
                </a:gridCol>
                <a:gridCol w="260715">
                  <a:extLst>
                    <a:ext uri="{9D8B030D-6E8A-4147-A177-3AD203B41FA5}">
                      <a16:colId xmlns:a16="http://schemas.microsoft.com/office/drawing/2014/main" val="20020"/>
                    </a:ext>
                  </a:extLst>
                </a:gridCol>
              </a:tblGrid>
              <a:tr h="297923">
                <a:tc>
                  <a:txBody>
                    <a:bodyPr/>
                    <a:lstStyle/>
                    <a:p>
                      <a:pPr algn="ctr" fontAlgn="ctr"/>
                      <a:endParaRPr lang="fr-FR" sz="1600" b="1" i="0" u="none" strike="noStrike" dirty="0">
                        <a:solidFill>
                          <a:srgbClr val="000000"/>
                        </a:solidFill>
                        <a:effectLst/>
                        <a:latin typeface="Times New Roman"/>
                      </a:endParaRPr>
                    </a:p>
                  </a:txBody>
                  <a:tcPr marL="0" marR="0" marT="0" marB="0" anchor="ctr">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ctr"/>
                      <a:endParaRPr lang="fr-FR" sz="1600" b="0" i="0" u="none" strike="noStrike" dirty="0">
                        <a:solidFill>
                          <a:srgbClr val="000000"/>
                        </a:solidFill>
                        <a:effectLst/>
                        <a:latin typeface="Times New Roman"/>
                      </a:endParaRPr>
                    </a:p>
                  </a:txBody>
                  <a:tcPr marL="0" marR="0" marT="0" marB="0" anchor="ctr">
                    <a:lnL>
                      <a:noFill/>
                    </a:lnL>
                    <a:lnR>
                      <a:noFill/>
                    </a:lnR>
                    <a:lnT>
                      <a:noFill/>
                    </a:lnT>
                    <a:lnB w="12700" cap="flat" cmpd="sng" algn="ctr">
                      <a:solidFill>
                        <a:scrgbClr r="0" g="0" b="0"/>
                      </a:solidFill>
                      <a:prstDash val="solid"/>
                      <a:round/>
                      <a:headEnd type="none" w="med" len="med"/>
                      <a:tailEnd type="none" w="med" len="med"/>
                    </a:lnB>
                  </a:tcPr>
                </a:tc>
                <a:tc>
                  <a:txBody>
                    <a:bodyPr/>
                    <a:lstStyle/>
                    <a:p>
                      <a:pPr algn="ctr" fontAlgn="ctr"/>
                      <a:r>
                        <a:rPr lang="fr-FR" sz="1200" b="1" i="1" u="none" strike="noStrike" dirty="0">
                          <a:solidFill>
                            <a:srgbClr val="000000"/>
                          </a:solidFill>
                          <a:effectLst/>
                          <a:latin typeface="Calibri"/>
                          <a:cs typeface="Calibri"/>
                        </a:rPr>
                        <a:t>F5</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is-IS" sz="1200" b="1" i="1" u="none" strike="noStrike" dirty="0">
                          <a:solidFill>
                            <a:srgbClr val="000000"/>
                          </a:solidFill>
                          <a:effectLst/>
                          <a:latin typeface="Calibri"/>
                          <a:cs typeface="Calibri"/>
                        </a:rPr>
                        <a:t>F12</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F3</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F10</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is-IS" sz="1200" b="1" i="1" u="none" strike="noStrike" dirty="0">
                          <a:solidFill>
                            <a:srgbClr val="000000"/>
                          </a:solidFill>
                          <a:effectLst/>
                          <a:latin typeface="Calibri"/>
                          <a:cs typeface="Calibri"/>
                        </a:rPr>
                        <a:t>F13</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F16</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F15</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F7</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F4</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F19</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F14</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F6</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i-FI" sz="1200" b="1" i="1" u="none" strike="noStrike" dirty="0">
                          <a:solidFill>
                            <a:srgbClr val="000000"/>
                          </a:solidFill>
                          <a:effectLst/>
                          <a:latin typeface="Calibri"/>
                          <a:cs typeface="Calibri"/>
                        </a:rPr>
                        <a:t>F18</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F8</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F17</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cs-CZ" sz="1200" b="1" i="1" u="none" strike="noStrike" dirty="0">
                          <a:solidFill>
                            <a:srgbClr val="000000"/>
                          </a:solidFill>
                          <a:effectLst/>
                          <a:latin typeface="Calibri"/>
                          <a:cs typeface="Calibri"/>
                        </a:rPr>
                        <a:t>F11</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F1</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is-IS" sz="1200" b="1" i="1" u="none" strike="noStrike" dirty="0">
                          <a:solidFill>
                            <a:srgbClr val="000000"/>
                          </a:solidFill>
                          <a:effectLst/>
                          <a:latin typeface="Calibri"/>
                          <a:cs typeface="Calibri"/>
                        </a:rPr>
                        <a:t>F2</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tc>
                  <a:txBody>
                    <a:bodyPr/>
                    <a:lstStyle/>
                    <a:p>
                      <a:pPr algn="ctr" fontAlgn="ctr"/>
                      <a:r>
                        <a:rPr lang="fr-FR" sz="1200" b="1" i="1" u="none" strike="noStrike" dirty="0">
                          <a:solidFill>
                            <a:srgbClr val="000000"/>
                          </a:solidFill>
                          <a:effectLst/>
                          <a:latin typeface="Calibri"/>
                          <a:cs typeface="Calibri"/>
                        </a:rPr>
                        <a:t>F9</a:t>
                      </a:r>
                    </a:p>
                  </a:txBody>
                  <a:tcPr marL="0" marR="0" marT="0" marB="0" anchor="ctr">
                    <a:lnL>
                      <a:noFill/>
                    </a:lnL>
                    <a:lnR>
                      <a:noFill/>
                    </a:lnR>
                    <a:lnT>
                      <a:noFill/>
                    </a:lnT>
                    <a:lnB w="12700" cap="flat" cmpd="sng" algn="ctr">
                      <a:solidFill>
                        <a:scrgbClr r="0" g="0" b="0"/>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297923">
                <a:tc rowSpan="2">
                  <a:txBody>
                    <a:bodyPr/>
                    <a:lstStyle/>
                    <a:p>
                      <a:pPr algn="ctr" fontAlgn="ctr"/>
                      <a:r>
                        <a:rPr lang="fr-FR" sz="1600" b="1" i="0" u="none" strike="noStrike" dirty="0">
                          <a:solidFill>
                            <a:srgbClr val="000000"/>
                          </a:solidFill>
                          <a:effectLst/>
                          <a:latin typeface="Calibri"/>
                          <a:cs typeface="Calibri"/>
                        </a:rPr>
                        <a:t>Économique</a:t>
                      </a:r>
                    </a:p>
                  </a:txBody>
                  <a:tcPr marL="0" marR="0" marT="0" marB="0" anchor="ctr">
                    <a:lnL>
                      <a:noFill/>
                    </a:lnL>
                    <a:lnR>
                      <a:noFill/>
                    </a:lnR>
                    <a:lnT w="12700" cap="flat" cmpd="sng" algn="ctr">
                      <a:solidFill>
                        <a:scrgbClr r="0" g="0" b="0"/>
                      </a:solidFill>
                      <a:prstDash val="solid"/>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fr-FR" sz="1400" b="0" i="0" u="none" strike="noStrike" dirty="0">
                          <a:solidFill>
                            <a:srgbClr val="000000"/>
                          </a:solidFill>
                          <a:effectLst/>
                          <a:latin typeface="Calibri"/>
                          <a:cs typeface="Calibri"/>
                        </a:rPr>
                        <a:t>Final</a:t>
                      </a:r>
                    </a:p>
                  </a:txBody>
                  <a:tcPr marL="0" marR="0" marT="0" marB="0" anchor="ctr">
                    <a:lnL>
                      <a:noFill/>
                    </a:lnL>
                    <a:lnR>
                      <a:noFill/>
                    </a:lnR>
                    <a:lnT w="12700" cap="flat" cmpd="sng" algn="ctr">
                      <a:solidFill>
                        <a:scrgbClr r="0" g="0" b="0"/>
                      </a:solidFill>
                      <a:prstDash val="solid"/>
                      <a:round/>
                      <a:headEnd type="none" w="med" len="med"/>
                      <a:tailEnd type="none" w="med" len="med"/>
                    </a:lnT>
                    <a:lnB>
                      <a:noFill/>
                    </a:lnB>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FC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FC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FC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FFFFFF"/>
                        </a:solidFill>
                        <a:effectLst/>
                        <a:latin typeface="Times New Roman"/>
                      </a:endParaRPr>
                    </a:p>
                  </a:txBody>
                  <a:tcPr marL="0" marR="0" marT="0" marB="0" anchor="ctr">
                    <a:lnL>
                      <a:noFill/>
                    </a:lnL>
                    <a:lnR>
                      <a:noFill/>
                    </a:lnR>
                    <a:lnT w="12700" cap="flat" cmpd="sng" algn="ctr">
                      <a:solidFill>
                        <a:scrgbClr r="0" g="0" b="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10001"/>
                  </a:ext>
                </a:extLst>
              </a:tr>
              <a:tr h="297923">
                <a:tc vMerge="1">
                  <a:txBody>
                    <a:bodyPr/>
                    <a:lstStyle/>
                    <a:p>
                      <a:endParaRPr lang="fr-FR"/>
                    </a:p>
                  </a:txBody>
                  <a:tcPr/>
                </a:tc>
                <a:tc>
                  <a:txBody>
                    <a:bodyPr/>
                    <a:lstStyle/>
                    <a:p>
                      <a:pPr algn="ctr" fontAlgn="ctr"/>
                      <a:r>
                        <a:rPr lang="fr-FR" sz="1400" b="0" i="0" u="none" strike="noStrike" dirty="0">
                          <a:solidFill>
                            <a:srgbClr val="000000"/>
                          </a:solidFill>
                          <a:effectLst/>
                          <a:latin typeface="Calibri"/>
                          <a:cs typeface="Calibri"/>
                        </a:rPr>
                        <a:t>Evolution</a:t>
                      </a:r>
                    </a:p>
                  </a:txBody>
                  <a:tcPr marL="0" marR="0" marT="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dirty="0">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extLst>
                  <a:ext uri="{0D108BD9-81ED-4DB2-BD59-A6C34878D82A}">
                    <a16:rowId xmlns:a16="http://schemas.microsoft.com/office/drawing/2014/main" val="10002"/>
                  </a:ext>
                </a:extLst>
              </a:tr>
              <a:tr h="297923">
                <a:tc rowSpan="2">
                  <a:txBody>
                    <a:bodyPr/>
                    <a:lstStyle/>
                    <a:p>
                      <a:pPr algn="ctr" fontAlgn="ctr"/>
                      <a:r>
                        <a:rPr lang="fr-FR" sz="1600" b="1" i="0" u="none" strike="noStrike" dirty="0">
                          <a:solidFill>
                            <a:srgbClr val="000000"/>
                          </a:solidFill>
                          <a:effectLst/>
                          <a:latin typeface="Calibri"/>
                          <a:cs typeface="Calibri"/>
                        </a:rPr>
                        <a:t>Agronomique</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fr-FR" sz="1400" b="0" i="0" u="none" strike="noStrike" dirty="0">
                          <a:solidFill>
                            <a:srgbClr val="000000"/>
                          </a:solidFill>
                          <a:effectLst/>
                          <a:latin typeface="Calibri"/>
                          <a:cs typeface="Calibri"/>
                        </a:rPr>
                        <a:t>Final</a:t>
                      </a:r>
                    </a:p>
                  </a:txBody>
                  <a:tcPr marL="0" marR="0" marT="0" marB="0" anchor="ctr">
                    <a:lnL>
                      <a:noFill/>
                    </a:lnL>
                    <a:lnR>
                      <a:noFill/>
                    </a:lnR>
                    <a:lnT w="6350" cap="flat" cmpd="sng" algn="ctr">
                      <a:solidFill>
                        <a:srgbClr val="000000"/>
                      </a:solidFill>
                      <a:prstDash val="dash"/>
                      <a:round/>
                      <a:headEnd type="none" w="med" len="med"/>
                      <a:tailEnd type="none" w="med" len="med"/>
                    </a:lnT>
                    <a:lnB>
                      <a:noFill/>
                    </a:lnB>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FA45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r>
                        <a:rPr lang="sk-SK" sz="600" b="0" i="0" u="none" strike="noStrike" dirty="0">
                          <a:solidFill>
                            <a:srgbClr val="FA45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r>
                        <a:rPr lang="sk-SK" sz="600" b="0" i="0" u="none" strike="noStrike">
                          <a:solidFill>
                            <a:srgbClr val="FA45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dirty="0">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extLst>
                  <a:ext uri="{0D108BD9-81ED-4DB2-BD59-A6C34878D82A}">
                    <a16:rowId xmlns:a16="http://schemas.microsoft.com/office/drawing/2014/main" val="10003"/>
                  </a:ext>
                </a:extLst>
              </a:tr>
              <a:tr h="297923">
                <a:tc vMerge="1">
                  <a:txBody>
                    <a:bodyPr/>
                    <a:lstStyle/>
                    <a:p>
                      <a:endParaRPr lang="fr-FR"/>
                    </a:p>
                  </a:txBody>
                  <a:tcPr/>
                </a:tc>
                <a:tc>
                  <a:txBody>
                    <a:bodyPr/>
                    <a:lstStyle/>
                    <a:p>
                      <a:pPr algn="ctr" fontAlgn="ctr"/>
                      <a:r>
                        <a:rPr lang="fr-FR" sz="1400" b="0" i="0" u="none" strike="noStrike" dirty="0">
                          <a:solidFill>
                            <a:srgbClr val="000000"/>
                          </a:solidFill>
                          <a:effectLst/>
                          <a:latin typeface="Calibri"/>
                          <a:cs typeface="Calibri"/>
                        </a:rPr>
                        <a:t>Evolution</a:t>
                      </a:r>
                    </a:p>
                  </a:txBody>
                  <a:tcPr marL="0" marR="0" marT="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FC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D100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D100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dirty="0">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extLst>
                  <a:ext uri="{0D108BD9-81ED-4DB2-BD59-A6C34878D82A}">
                    <a16:rowId xmlns:a16="http://schemas.microsoft.com/office/drawing/2014/main" val="10004"/>
                  </a:ext>
                </a:extLst>
              </a:tr>
              <a:tr h="297923">
                <a:tc rowSpan="2">
                  <a:txBody>
                    <a:bodyPr/>
                    <a:lstStyle/>
                    <a:p>
                      <a:pPr algn="ctr" fontAlgn="ctr"/>
                      <a:r>
                        <a:rPr lang="fr-FR" sz="1600" b="1" i="0" u="none" strike="noStrike" dirty="0">
                          <a:solidFill>
                            <a:srgbClr val="000000"/>
                          </a:solidFill>
                          <a:effectLst/>
                          <a:latin typeface="Calibri"/>
                          <a:cs typeface="Calibri"/>
                        </a:rPr>
                        <a:t>Zootechnique</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fr-FR" sz="1400" b="0" i="0" u="none" strike="noStrike" dirty="0">
                          <a:solidFill>
                            <a:srgbClr val="000000"/>
                          </a:solidFill>
                          <a:effectLst/>
                          <a:latin typeface="Calibri"/>
                          <a:cs typeface="Calibri"/>
                        </a:rPr>
                        <a:t>Final</a:t>
                      </a:r>
                    </a:p>
                  </a:txBody>
                  <a:tcPr marL="0" marR="0" marT="0" marB="0" anchor="ctr">
                    <a:lnL>
                      <a:noFill/>
                    </a:lnL>
                    <a:lnR>
                      <a:noFill/>
                    </a:lnR>
                    <a:lnT w="6350" cap="flat" cmpd="sng" algn="ctr">
                      <a:solidFill>
                        <a:srgbClr val="000000"/>
                      </a:solidFill>
                      <a:prstDash val="dash"/>
                      <a:round/>
                      <a:headEnd type="none" w="med" len="med"/>
                      <a:tailEnd type="none" w="med" len="med"/>
                    </a:lnT>
                    <a:lnB>
                      <a:noFill/>
                    </a:lnB>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FFFFF"/>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extLst>
                  <a:ext uri="{0D108BD9-81ED-4DB2-BD59-A6C34878D82A}">
                    <a16:rowId xmlns:a16="http://schemas.microsoft.com/office/drawing/2014/main" val="10005"/>
                  </a:ext>
                </a:extLst>
              </a:tr>
              <a:tr h="297923">
                <a:tc vMerge="1">
                  <a:txBody>
                    <a:bodyPr/>
                    <a:lstStyle/>
                    <a:p>
                      <a:endParaRPr lang="fr-FR"/>
                    </a:p>
                  </a:txBody>
                  <a:tcPr/>
                </a:tc>
                <a:tc>
                  <a:txBody>
                    <a:bodyPr/>
                    <a:lstStyle/>
                    <a:p>
                      <a:pPr algn="ctr" fontAlgn="ctr"/>
                      <a:r>
                        <a:rPr lang="fr-FR" sz="1400" b="0" i="0" u="none" strike="noStrike" dirty="0">
                          <a:solidFill>
                            <a:srgbClr val="000000"/>
                          </a:solidFill>
                          <a:effectLst/>
                          <a:latin typeface="Calibri"/>
                          <a:cs typeface="Calibri"/>
                        </a:rPr>
                        <a:t>Evolution</a:t>
                      </a:r>
                    </a:p>
                  </a:txBody>
                  <a:tcPr marL="0" marR="0" marT="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D100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D10000"/>
                    </a:solidFill>
                  </a:tcPr>
                </a:tc>
                <a:tc>
                  <a:txBody>
                    <a:bodyPr/>
                    <a:lstStyle/>
                    <a:p>
                      <a:pPr algn="ctr" fontAlgn="ctr"/>
                      <a:endParaRPr lang="fr-FR" sz="600" b="0" i="0" u="none" strike="noStrike">
                        <a:solidFill>
                          <a:srgbClr val="D100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D10000"/>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endParaRPr lang="fr-FR" sz="600" b="0" i="0" u="none" strike="noStrike" dirty="0">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extLst>
                  <a:ext uri="{0D108BD9-81ED-4DB2-BD59-A6C34878D82A}">
                    <a16:rowId xmlns:a16="http://schemas.microsoft.com/office/drawing/2014/main" val="10006"/>
                  </a:ext>
                </a:extLst>
              </a:tr>
              <a:tr h="297923">
                <a:tc rowSpan="2">
                  <a:txBody>
                    <a:bodyPr/>
                    <a:lstStyle/>
                    <a:p>
                      <a:pPr algn="ctr" fontAlgn="ctr"/>
                      <a:r>
                        <a:rPr lang="fr-FR" sz="1600" b="1" i="0" u="none" strike="noStrike" dirty="0">
                          <a:solidFill>
                            <a:srgbClr val="000000"/>
                          </a:solidFill>
                          <a:effectLst/>
                          <a:latin typeface="Calibri"/>
                          <a:cs typeface="Calibri"/>
                        </a:rPr>
                        <a:t>Sociale</a:t>
                      </a:r>
                    </a:p>
                  </a:txBody>
                  <a:tcPr marL="0" marR="0" marT="0" marB="0" anchor="ctr">
                    <a:lnL>
                      <a:noFill/>
                    </a:lnL>
                    <a:lnR>
                      <a:noFill/>
                    </a:lnR>
                    <a:lnT w="6350" cap="flat" cmpd="sng" algn="ctr">
                      <a:solidFill>
                        <a:srgbClr val="000000"/>
                      </a:solidFill>
                      <a:prstDash val="dash"/>
                      <a:round/>
                      <a:headEnd type="none" w="med" len="med"/>
                      <a:tailEnd type="none" w="med" len="med"/>
                    </a:lnT>
                    <a:lnB w="6350" cap="flat" cmpd="sng" algn="ctr">
                      <a:solidFill>
                        <a:srgbClr val="000000"/>
                      </a:solidFill>
                      <a:prstDash val="dash"/>
                      <a:round/>
                      <a:headEnd type="none" w="med" len="med"/>
                      <a:tailEnd type="none" w="med" len="med"/>
                    </a:lnB>
                  </a:tcPr>
                </a:tc>
                <a:tc>
                  <a:txBody>
                    <a:bodyPr/>
                    <a:lstStyle/>
                    <a:p>
                      <a:pPr algn="ctr" fontAlgn="ctr"/>
                      <a:r>
                        <a:rPr lang="fr-FR" sz="1400" b="0" i="0" u="none" strike="noStrike" dirty="0">
                          <a:solidFill>
                            <a:srgbClr val="000000"/>
                          </a:solidFill>
                          <a:effectLst/>
                          <a:latin typeface="Calibri"/>
                          <a:cs typeface="Calibri"/>
                        </a:rPr>
                        <a:t>Final</a:t>
                      </a:r>
                    </a:p>
                  </a:txBody>
                  <a:tcPr marL="0" marR="0" marT="0" marB="0" anchor="ctr">
                    <a:lnL>
                      <a:noFill/>
                    </a:lnL>
                    <a:lnR>
                      <a:noFill/>
                    </a:lnR>
                    <a:lnT w="6350" cap="flat" cmpd="sng" algn="ctr">
                      <a:solidFill>
                        <a:srgbClr val="000000"/>
                      </a:solidFill>
                      <a:prstDash val="dash"/>
                      <a:round/>
                      <a:headEnd type="none" w="med" len="med"/>
                      <a:tailEnd type="none" w="med" len="med"/>
                    </a:lnT>
                    <a:lnB>
                      <a:noFill/>
                    </a:lnB>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dirty="0">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extLst>
                  <a:ext uri="{0D108BD9-81ED-4DB2-BD59-A6C34878D82A}">
                    <a16:rowId xmlns:a16="http://schemas.microsoft.com/office/drawing/2014/main" val="10007"/>
                  </a:ext>
                </a:extLst>
              </a:tr>
              <a:tr h="297923">
                <a:tc vMerge="1">
                  <a:txBody>
                    <a:bodyPr/>
                    <a:lstStyle/>
                    <a:p>
                      <a:endParaRPr lang="fr-FR"/>
                    </a:p>
                  </a:txBody>
                  <a:tcPr/>
                </a:tc>
                <a:tc>
                  <a:txBody>
                    <a:bodyPr/>
                    <a:lstStyle/>
                    <a:p>
                      <a:pPr algn="ctr" fontAlgn="ctr"/>
                      <a:r>
                        <a:rPr lang="fr-FR" sz="1400" b="0" i="0" u="none" strike="noStrike" dirty="0">
                          <a:solidFill>
                            <a:srgbClr val="000000"/>
                          </a:solidFill>
                          <a:effectLst/>
                          <a:latin typeface="Calibri"/>
                          <a:cs typeface="Calibri"/>
                        </a:rPr>
                        <a:t>Evolution</a:t>
                      </a:r>
                    </a:p>
                  </a:txBody>
                  <a:tcPr marL="0" marR="0" marT="0" marB="0" anchor="ctr">
                    <a:lnL>
                      <a:noFill/>
                    </a:lnL>
                    <a:lnR>
                      <a:noFill/>
                    </a:lnR>
                    <a:lnT>
                      <a:noFill/>
                    </a:lnT>
                    <a:lnB w="6350" cap="flat" cmpd="sng" algn="ctr">
                      <a:solidFill>
                        <a:srgbClr val="000000"/>
                      </a:solidFill>
                      <a:prstDash val="dash"/>
                      <a:round/>
                      <a:headEnd type="none" w="med" len="med"/>
                      <a:tailEnd type="none" w="med" len="med"/>
                    </a:lnB>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FFFFFF"/>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FFFFFF"/>
                    </a:solidFill>
                  </a:tcPr>
                </a:tc>
                <a:tc>
                  <a:txBody>
                    <a:bodyPr/>
                    <a:lstStyle/>
                    <a:p>
                      <a:pPr algn="ctr" fontAlgn="ctr"/>
                      <a:r>
                        <a:rPr lang="sk-SK" sz="600" b="0" i="0" u="none" strike="noStrike">
                          <a:solidFill>
                            <a:srgbClr val="00FA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FC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C9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C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dirty="0">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tc>
                  <a:txBody>
                    <a:bodyPr/>
                    <a:lstStyle/>
                    <a:p>
                      <a:pPr algn="ctr" fontAlgn="ctr"/>
                      <a:r>
                        <a:rPr lang="sk-SK" sz="600" b="0" i="0" u="none" strike="noStrike">
                          <a:solidFill>
                            <a:srgbClr val="008800"/>
                          </a:solidFill>
                          <a:effectLst/>
                          <a:latin typeface="Times New Roman"/>
                        </a:rPr>
                        <a:t> </a:t>
                      </a:r>
                    </a:p>
                  </a:txBody>
                  <a:tcPr marL="0" marR="0" marT="0" marB="0" anchor="ctr">
                    <a:lnL>
                      <a:noFill/>
                    </a:lnL>
                    <a:lnR>
                      <a:noFill/>
                    </a:lnR>
                    <a:lnT>
                      <a:noFill/>
                    </a:lnT>
                    <a:lnB w="6350" cap="flat" cmpd="sng" algn="ctr">
                      <a:solidFill>
                        <a:srgbClr val="000000"/>
                      </a:solidFill>
                      <a:prstDash val="dash"/>
                      <a:round/>
                      <a:headEnd type="none" w="med" len="med"/>
                      <a:tailEnd type="none" w="med" len="med"/>
                    </a:lnB>
                    <a:solidFill>
                      <a:srgbClr val="008800"/>
                    </a:solidFill>
                  </a:tcPr>
                </a:tc>
                <a:extLst>
                  <a:ext uri="{0D108BD9-81ED-4DB2-BD59-A6C34878D82A}">
                    <a16:rowId xmlns:a16="http://schemas.microsoft.com/office/drawing/2014/main" val="10008"/>
                  </a:ext>
                </a:extLst>
              </a:tr>
              <a:tr h="297923">
                <a:tc rowSpan="2">
                  <a:txBody>
                    <a:bodyPr/>
                    <a:lstStyle/>
                    <a:p>
                      <a:pPr algn="ctr" fontAlgn="ctr"/>
                      <a:r>
                        <a:rPr lang="fr-FR" sz="1600" b="1" i="0" u="none" strike="noStrike" dirty="0">
                          <a:solidFill>
                            <a:srgbClr val="000000"/>
                          </a:solidFill>
                          <a:effectLst/>
                          <a:latin typeface="Calibri"/>
                          <a:cs typeface="Calibri"/>
                        </a:rPr>
                        <a:t>Conditions de travail</a:t>
                      </a:r>
                    </a:p>
                  </a:txBody>
                  <a:tcPr marL="0" marR="0" marT="0" marB="0" anchor="ctr">
                    <a:lnL>
                      <a:noFill/>
                    </a:lnL>
                    <a:lnR>
                      <a:noFill/>
                    </a:lnR>
                    <a:lnT w="6350" cap="flat" cmpd="sng" algn="ctr">
                      <a:solidFill>
                        <a:srgbClr val="000000"/>
                      </a:solidFill>
                      <a:prstDash val="dash"/>
                      <a:round/>
                      <a:headEnd type="none" w="med" len="med"/>
                      <a:tailEnd type="none" w="med" len="med"/>
                    </a:lnT>
                    <a:lnB>
                      <a:noFill/>
                    </a:lnB>
                  </a:tcPr>
                </a:tc>
                <a:tc>
                  <a:txBody>
                    <a:bodyPr/>
                    <a:lstStyle/>
                    <a:p>
                      <a:pPr algn="ctr" fontAlgn="ctr"/>
                      <a:r>
                        <a:rPr lang="fr-FR" sz="1400" b="0" i="0" u="none" strike="noStrike" dirty="0">
                          <a:solidFill>
                            <a:srgbClr val="000000"/>
                          </a:solidFill>
                          <a:effectLst/>
                          <a:latin typeface="Calibri"/>
                          <a:cs typeface="Calibri"/>
                        </a:rPr>
                        <a:t>Final</a:t>
                      </a:r>
                    </a:p>
                  </a:txBody>
                  <a:tcPr marL="0" marR="0" marT="0" marB="0" anchor="ctr">
                    <a:lnL>
                      <a:noFill/>
                    </a:lnL>
                    <a:lnR>
                      <a:noFill/>
                    </a:lnR>
                    <a:lnT w="6350" cap="flat" cmpd="sng" algn="ctr">
                      <a:solidFill>
                        <a:srgbClr val="000000"/>
                      </a:solidFill>
                      <a:prstDash val="dash"/>
                      <a:round/>
                      <a:headEnd type="none" w="med" len="med"/>
                      <a:tailEnd type="none" w="med" len="med"/>
                    </a:lnT>
                    <a:lnB>
                      <a:noFill/>
                    </a:lnB>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FA45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FA45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endParaRPr lang="fr-FR" sz="600" b="0" i="0" u="none" strike="noStrike">
                        <a:solidFill>
                          <a:srgbClr val="FA45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FA45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dirty="0">
                        <a:solidFill>
                          <a:srgbClr val="00C9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w="6350" cap="flat" cmpd="sng" algn="ctr">
                      <a:solidFill>
                        <a:srgbClr val="000000"/>
                      </a:solidFill>
                      <a:prstDash val="dash"/>
                      <a:round/>
                      <a:headEnd type="none" w="med" len="med"/>
                      <a:tailEnd type="none" w="med" len="med"/>
                    </a:lnT>
                    <a:lnB>
                      <a:noFill/>
                    </a:lnB>
                    <a:solidFill>
                      <a:srgbClr val="00FC00"/>
                    </a:solidFill>
                  </a:tcPr>
                </a:tc>
                <a:extLst>
                  <a:ext uri="{0D108BD9-81ED-4DB2-BD59-A6C34878D82A}">
                    <a16:rowId xmlns:a16="http://schemas.microsoft.com/office/drawing/2014/main" val="10009"/>
                  </a:ext>
                </a:extLst>
              </a:tr>
              <a:tr h="297923">
                <a:tc vMerge="1">
                  <a:txBody>
                    <a:bodyPr/>
                    <a:lstStyle/>
                    <a:p>
                      <a:endParaRPr lang="fr-FR"/>
                    </a:p>
                  </a:txBody>
                  <a:tcPr/>
                </a:tc>
                <a:tc>
                  <a:txBody>
                    <a:bodyPr/>
                    <a:lstStyle/>
                    <a:p>
                      <a:pPr algn="ctr" fontAlgn="ctr"/>
                      <a:r>
                        <a:rPr lang="fr-FR" sz="1400" b="0" i="0" u="none" strike="noStrike" dirty="0">
                          <a:solidFill>
                            <a:srgbClr val="000000"/>
                          </a:solidFill>
                          <a:effectLst/>
                          <a:latin typeface="Calibri"/>
                          <a:cs typeface="Calibri"/>
                        </a:rPr>
                        <a:t>Evolution</a:t>
                      </a:r>
                    </a:p>
                  </a:txBody>
                  <a:tcPr marL="0" marR="0" marT="0" marB="0" anchor="ctr">
                    <a:lnL>
                      <a:noFill/>
                    </a:lnL>
                    <a:lnR>
                      <a:noFill/>
                    </a:lnR>
                    <a:lnT>
                      <a:noFill/>
                    </a:lnT>
                    <a:lnB>
                      <a:noFill/>
                    </a:lnB>
                  </a:tcPr>
                </a:tc>
                <a:tc>
                  <a:txBody>
                    <a:bodyPr/>
                    <a:lstStyle/>
                    <a:p>
                      <a:pPr algn="ctr" fontAlgn="ctr"/>
                      <a:endParaRPr lang="fr-FR" sz="600" b="0" i="0" u="none" strike="noStrike">
                        <a:solidFill>
                          <a:srgbClr val="FA4500"/>
                        </a:solidFill>
                        <a:effectLst/>
                        <a:latin typeface="Times New Roman"/>
                      </a:endParaRPr>
                    </a:p>
                  </a:txBody>
                  <a:tcPr marL="0" marR="0" marT="0" marB="0" anchor="ctr">
                    <a:lnL>
                      <a:noFill/>
                    </a:lnL>
                    <a:lnR>
                      <a:noFill/>
                    </a:lnR>
                    <a:lnT>
                      <a:noFill/>
                    </a:lnT>
                    <a:lnB>
                      <a:noFill/>
                    </a:lnB>
                    <a:solidFill>
                      <a:srgbClr val="FA45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a:noFill/>
                    </a:lnB>
                    <a:solidFill>
                      <a:srgbClr val="00C800"/>
                    </a:solidFill>
                  </a:tcPr>
                </a:tc>
                <a:tc>
                  <a:txBody>
                    <a:bodyPr/>
                    <a:lstStyle/>
                    <a:p>
                      <a:pPr algn="ctr" fontAlgn="ctr"/>
                      <a:endParaRPr lang="fr-FR" sz="600" b="0" i="0" u="none" strike="noStrike" dirty="0">
                        <a:solidFill>
                          <a:srgbClr val="FFFFFF"/>
                        </a:solidFill>
                        <a:effectLst/>
                        <a:latin typeface="Times New Roman"/>
                      </a:endParaRPr>
                    </a:p>
                  </a:txBody>
                  <a:tcPr marL="0" marR="0" marT="0" marB="0" anchor="ctr">
                    <a:lnL>
                      <a:noFill/>
                    </a:lnL>
                    <a:lnR>
                      <a:noFill/>
                    </a:lnR>
                    <a:lnT>
                      <a:noFill/>
                    </a:lnT>
                    <a:lnB>
                      <a:noFill/>
                    </a:lnB>
                    <a:solidFill>
                      <a:srgbClr val="FFFFFF"/>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FFFFFF"/>
                        </a:solidFill>
                        <a:effectLst/>
                        <a:latin typeface="Times New Roman"/>
                      </a:endParaRPr>
                    </a:p>
                  </a:txBody>
                  <a:tcPr marL="0" marR="0" marT="0" marB="0" anchor="ctr">
                    <a:lnL>
                      <a:noFill/>
                    </a:lnL>
                    <a:lnR>
                      <a:noFill/>
                    </a:lnR>
                    <a:lnT>
                      <a:noFill/>
                    </a:lnT>
                    <a:lnB>
                      <a:noFill/>
                    </a:lnB>
                    <a:solidFill>
                      <a:srgbClr val="FFFFFF"/>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a:noFill/>
                    </a:lnB>
                    <a:solidFill>
                      <a:srgbClr val="00C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a:noFill/>
                    </a:lnB>
                    <a:solidFill>
                      <a:srgbClr val="00C800"/>
                    </a:solidFill>
                  </a:tcPr>
                </a:tc>
                <a:tc>
                  <a:txBody>
                    <a:bodyPr/>
                    <a:lstStyle/>
                    <a:p>
                      <a:pPr algn="ctr" fontAlgn="ctr"/>
                      <a:endParaRPr lang="fr-FR" sz="600" b="0" i="0" u="none" strike="noStrike">
                        <a:solidFill>
                          <a:srgbClr val="00C900"/>
                        </a:solidFill>
                        <a:effectLst/>
                        <a:latin typeface="Times New Roman"/>
                      </a:endParaRPr>
                    </a:p>
                  </a:txBody>
                  <a:tcPr marL="0" marR="0" marT="0" marB="0" anchor="ctr">
                    <a:lnL>
                      <a:noFill/>
                    </a:lnL>
                    <a:lnR>
                      <a:noFill/>
                    </a:lnR>
                    <a:lnT>
                      <a:noFill/>
                    </a:lnT>
                    <a:lnB>
                      <a:noFill/>
                    </a:lnB>
                    <a:solidFill>
                      <a:srgbClr val="00C800"/>
                    </a:solidFill>
                  </a:tcPr>
                </a:tc>
                <a:tc>
                  <a:txBody>
                    <a:bodyPr/>
                    <a:lstStyle/>
                    <a:p>
                      <a:pPr algn="ctr" fontAlgn="ctr"/>
                      <a:endParaRPr lang="fr-FR" sz="600" b="0" i="0" u="none" strike="noStrike">
                        <a:solidFill>
                          <a:srgbClr val="008800"/>
                        </a:solidFill>
                        <a:effectLst/>
                        <a:latin typeface="Times New Roman"/>
                      </a:endParaRPr>
                    </a:p>
                  </a:txBody>
                  <a:tcPr marL="0" marR="0" marT="0" marB="0" anchor="ctr">
                    <a:lnL>
                      <a:noFill/>
                    </a:lnL>
                    <a:lnR>
                      <a:noFill/>
                    </a:lnR>
                    <a:lnT>
                      <a:noFill/>
                    </a:lnT>
                    <a:lnB>
                      <a:noFill/>
                    </a:lnB>
                    <a:solidFill>
                      <a:srgbClr val="008800"/>
                    </a:solidFill>
                  </a:tcPr>
                </a:tc>
                <a:tc>
                  <a:txBody>
                    <a:bodyPr/>
                    <a:lstStyle/>
                    <a:p>
                      <a:pPr algn="ctr" fontAlgn="ctr"/>
                      <a:endParaRPr lang="fr-FR" sz="600" b="0" i="0" u="none" strike="noStrike">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a:noFill/>
                    </a:lnT>
                    <a:lnB>
                      <a:noFill/>
                    </a:lnB>
                    <a:solidFill>
                      <a:srgbClr val="00FC00"/>
                    </a:solidFill>
                  </a:tcPr>
                </a:tc>
                <a:tc>
                  <a:txBody>
                    <a:bodyPr/>
                    <a:lstStyle/>
                    <a:p>
                      <a:pPr algn="ctr" fontAlgn="ctr"/>
                      <a:endParaRPr lang="fr-FR" sz="600" b="0" i="0" u="none" strike="noStrike">
                        <a:solidFill>
                          <a:srgbClr val="FA4500"/>
                        </a:solidFill>
                        <a:effectLst/>
                        <a:latin typeface="Times New Roman"/>
                      </a:endParaRPr>
                    </a:p>
                  </a:txBody>
                  <a:tcPr marL="0" marR="0" marT="0" marB="0" anchor="ctr">
                    <a:lnL>
                      <a:noFill/>
                    </a:lnL>
                    <a:lnR>
                      <a:noFill/>
                    </a:lnR>
                    <a:lnT>
                      <a:noFill/>
                    </a:lnT>
                    <a:lnB>
                      <a:noFill/>
                    </a:lnB>
                    <a:solidFill>
                      <a:srgbClr val="FA4500"/>
                    </a:solidFill>
                  </a:tcPr>
                </a:tc>
                <a:tc>
                  <a:txBody>
                    <a:bodyPr/>
                    <a:lstStyle/>
                    <a:p>
                      <a:pPr algn="ctr" fontAlgn="ctr"/>
                      <a:endParaRPr lang="fr-FR" sz="600" b="0" i="0" u="none" strike="noStrike" dirty="0">
                        <a:solidFill>
                          <a:srgbClr val="00FA00"/>
                        </a:solidFill>
                        <a:effectLst/>
                        <a:latin typeface="Times New Roman"/>
                      </a:endParaRPr>
                    </a:p>
                  </a:txBody>
                  <a:tcPr marL="0" marR="0" marT="0" marB="0" anchor="ctr">
                    <a:lnL>
                      <a:noFill/>
                    </a:lnL>
                    <a:lnR>
                      <a:noFill/>
                    </a:lnR>
                    <a:lnT>
                      <a:noFill/>
                    </a:lnT>
                    <a:lnB>
                      <a:noFill/>
                    </a:lnB>
                    <a:solidFill>
                      <a:srgbClr val="00FC00"/>
                    </a:solidFill>
                  </a:tcPr>
                </a:tc>
                <a:extLst>
                  <a:ext uri="{0D108BD9-81ED-4DB2-BD59-A6C34878D82A}">
                    <a16:rowId xmlns:a16="http://schemas.microsoft.com/office/drawing/2014/main" val="10010"/>
                  </a:ext>
                </a:extLst>
              </a:tr>
            </a:tbl>
          </a:graphicData>
        </a:graphic>
      </p:graphicFrame>
      <p:sp>
        <p:nvSpPr>
          <p:cNvPr id="6" name="Espace réservé du numéro de diapositive 5"/>
          <p:cNvSpPr>
            <a:spLocks noGrp="1"/>
          </p:cNvSpPr>
          <p:nvPr>
            <p:ph type="sldNum" sz="quarter" idx="12"/>
          </p:nvPr>
        </p:nvSpPr>
        <p:spPr/>
        <p:txBody>
          <a:bodyPr/>
          <a:lstStyle/>
          <a:p>
            <a:fld id="{5C168576-BBDA-434D-A1C7-9B1948845229}" type="slidenum">
              <a:rPr lang="fr-FR" smtClean="0">
                <a:solidFill>
                  <a:prstClr val="black">
                    <a:tint val="75000"/>
                  </a:prstClr>
                </a:solidFill>
              </a:rPr>
              <a:pPr/>
              <a:t>33</a:t>
            </a:fld>
            <a:endParaRPr lang="fr-FR">
              <a:solidFill>
                <a:prstClr val="black">
                  <a:tint val="75000"/>
                </a:prstClr>
              </a:solidFill>
            </a:endParaRPr>
          </a:p>
        </p:txBody>
      </p:sp>
    </p:spTree>
    <p:extLst>
      <p:ext uri="{BB962C8B-B14F-4D97-AF65-F5344CB8AC3E}">
        <p14:creationId xmlns:p14="http://schemas.microsoft.com/office/powerpoint/2010/main" val="19678983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31504" y="44624"/>
            <a:ext cx="8507288" cy="1143000"/>
          </a:xfrm>
        </p:spPr>
        <p:txBody>
          <a:bodyPr>
            <a:noAutofit/>
          </a:bodyPr>
          <a:lstStyle/>
          <a:p>
            <a:pPr algn="l"/>
            <a:r>
              <a:rPr lang="fr-FR" sz="4000" dirty="0"/>
              <a:t>Conclusions</a:t>
            </a:r>
          </a:p>
        </p:txBody>
      </p:sp>
      <p:sp>
        <p:nvSpPr>
          <p:cNvPr id="3" name="Espace réservé du contenu 2"/>
          <p:cNvSpPr>
            <a:spLocks noGrp="1"/>
          </p:cNvSpPr>
          <p:nvPr>
            <p:ph idx="1"/>
          </p:nvPr>
        </p:nvSpPr>
        <p:spPr>
          <a:xfrm>
            <a:off x="1559496" y="1088362"/>
            <a:ext cx="4680000" cy="3456000"/>
          </a:xfrm>
        </p:spPr>
        <p:txBody>
          <a:bodyPr>
            <a:noAutofit/>
          </a:bodyPr>
          <a:lstStyle/>
          <a:p>
            <a:endParaRPr lang="fr-FR" dirty="0"/>
          </a:p>
          <a:p>
            <a:r>
              <a:rPr lang="fr-FR" dirty="0"/>
              <a:t>Les motivations des éleveurs sont multiples, bien au-delà d’un prix plus avantageux</a:t>
            </a:r>
          </a:p>
          <a:p>
            <a:endParaRPr lang="fr-FR" dirty="0"/>
          </a:p>
          <a:p>
            <a:r>
              <a:rPr lang="fr-FR" dirty="0"/>
              <a:t>L’agriculture bio est bien perçue par les éleveurs comme permettant d’augmenter leur capacité d’adaptation</a:t>
            </a:r>
          </a:p>
        </p:txBody>
      </p:sp>
      <p:pic>
        <p:nvPicPr>
          <p:cNvPr id="4" name="Image 3"/>
          <p:cNvPicPr>
            <a:picLocks noChangeAspect="1"/>
          </p:cNvPicPr>
          <p:nvPr/>
        </p:nvPicPr>
        <p:blipFill>
          <a:blip r:embed="rId2"/>
          <a:stretch>
            <a:fillRect/>
          </a:stretch>
        </p:blipFill>
        <p:spPr>
          <a:xfrm>
            <a:off x="6292986" y="404665"/>
            <a:ext cx="4375015" cy="4381809"/>
          </a:xfrm>
          <a:prstGeom prst="rect">
            <a:avLst/>
          </a:prstGeom>
        </p:spPr>
      </p:pic>
      <p:pic>
        <p:nvPicPr>
          <p:cNvPr id="8" name="Image 7"/>
          <p:cNvPicPr>
            <a:picLocks noChangeAspect="1"/>
          </p:cNvPicPr>
          <p:nvPr/>
        </p:nvPicPr>
        <p:blipFill>
          <a:blip r:embed="rId3"/>
          <a:stretch>
            <a:fillRect/>
          </a:stretch>
        </p:blipFill>
        <p:spPr>
          <a:xfrm>
            <a:off x="5736512" y="5232804"/>
            <a:ext cx="4968000" cy="1652581"/>
          </a:xfrm>
          <a:prstGeom prst="rect">
            <a:avLst/>
          </a:prstGeom>
        </p:spPr>
      </p:pic>
      <p:sp>
        <p:nvSpPr>
          <p:cNvPr id="9" name="ZoneTexte 8"/>
          <p:cNvSpPr txBox="1"/>
          <p:nvPr/>
        </p:nvSpPr>
        <p:spPr>
          <a:xfrm>
            <a:off x="9480376" y="4797153"/>
            <a:ext cx="1152128" cy="276999"/>
          </a:xfrm>
          <a:prstGeom prst="rect">
            <a:avLst/>
          </a:prstGeom>
          <a:noFill/>
        </p:spPr>
        <p:txBody>
          <a:bodyPr wrap="square" rtlCol="0">
            <a:spAutoFit/>
          </a:bodyPr>
          <a:lstStyle/>
          <a:p>
            <a:r>
              <a:rPr lang="fr-FR" sz="1200" i="1" dirty="0">
                <a:latin typeface="Arial" panose="020B0604020202020204" pitchFamily="34" charset="0"/>
                <a:cs typeface="Arial" panose="020B0604020202020204" pitchFamily="34" charset="0"/>
              </a:rPr>
              <a:t>Source: </a:t>
            </a:r>
            <a:r>
              <a:rPr lang="fr-FR" sz="1200" i="1" dirty="0" err="1">
                <a:latin typeface="Arial" panose="020B0604020202020204" pitchFamily="34" charset="0"/>
                <a:cs typeface="Arial" panose="020B0604020202020204" pitchFamily="34" charset="0"/>
              </a:rPr>
              <a:t>Z’lex</a:t>
            </a:r>
            <a:endParaRPr lang="fr-FR" sz="1200" i="1" dirty="0">
              <a:latin typeface="Arial" panose="020B0604020202020204" pitchFamily="34" charset="0"/>
              <a:cs typeface="Arial" panose="020B0604020202020204" pitchFamily="34" charset="0"/>
            </a:endParaRPr>
          </a:p>
        </p:txBody>
      </p:sp>
      <p:sp>
        <p:nvSpPr>
          <p:cNvPr id="5" name="Espace réservé du numéro de diapositive 4"/>
          <p:cNvSpPr>
            <a:spLocks noGrp="1"/>
          </p:cNvSpPr>
          <p:nvPr>
            <p:ph type="sldNum" sz="quarter" idx="12"/>
          </p:nvPr>
        </p:nvSpPr>
        <p:spPr/>
        <p:txBody>
          <a:bodyPr/>
          <a:lstStyle/>
          <a:p>
            <a:fld id="{5C168576-BBDA-434D-A1C7-9B1948845229}" type="slidenum">
              <a:rPr lang="fr-FR" smtClean="0">
                <a:solidFill>
                  <a:prstClr val="black">
                    <a:tint val="75000"/>
                  </a:prstClr>
                </a:solidFill>
              </a:rPr>
              <a:pPr/>
              <a:t>34</a:t>
            </a:fld>
            <a:endParaRPr lang="fr-FR">
              <a:solidFill>
                <a:prstClr val="black">
                  <a:tint val="75000"/>
                </a:prstClr>
              </a:solidFill>
            </a:endParaRPr>
          </a:p>
        </p:txBody>
      </p:sp>
    </p:spTree>
    <p:extLst>
      <p:ext uri="{BB962C8B-B14F-4D97-AF65-F5344CB8AC3E}">
        <p14:creationId xmlns:p14="http://schemas.microsoft.com/office/powerpoint/2010/main" val="38445160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981200" y="-18256"/>
            <a:ext cx="8229600" cy="1143000"/>
          </a:xfrm>
        </p:spPr>
        <p:txBody>
          <a:bodyPr>
            <a:normAutofit/>
          </a:bodyPr>
          <a:lstStyle/>
          <a:p>
            <a:r>
              <a:rPr lang="fr-FR" sz="3600" dirty="0"/>
              <a:t>Pour accompagner les transitions (1)</a:t>
            </a:r>
          </a:p>
        </p:txBody>
      </p:sp>
      <p:sp>
        <p:nvSpPr>
          <p:cNvPr id="9" name="Espace réservé du numéro de diapositive 21"/>
          <p:cNvSpPr>
            <a:spLocks noGrp="1"/>
          </p:cNvSpPr>
          <p:nvPr>
            <p:ph type="sldNum" sz="quarter" idx="12"/>
          </p:nvPr>
        </p:nvSpPr>
        <p:spPr/>
        <p:txBody>
          <a:bodyPr/>
          <a:lstStyle/>
          <a:p>
            <a:fld id="{4C9B889B-F772-2246-A419-34364FCA0D5C}" type="slidenum">
              <a:rPr lang="fr-FR" smtClean="0"/>
              <a:t>35</a:t>
            </a:fld>
            <a:endParaRPr lang="fr-FR" dirty="0"/>
          </a:p>
        </p:txBody>
      </p:sp>
      <p:sp>
        <p:nvSpPr>
          <p:cNvPr id="4" name="Rectangle 3"/>
          <p:cNvSpPr/>
          <p:nvPr/>
        </p:nvSpPr>
        <p:spPr>
          <a:xfrm>
            <a:off x="1546429" y="1201582"/>
            <a:ext cx="5133770" cy="2000548"/>
          </a:xfrm>
          <a:prstGeom prst="rect">
            <a:avLst/>
          </a:prstGeom>
        </p:spPr>
        <p:txBody>
          <a:bodyPr wrap="square">
            <a:spAutoFit/>
          </a:bodyPr>
          <a:lstStyle/>
          <a:p>
            <a:pPr marL="285750" indent="-285750">
              <a:buFont typeface="Arial"/>
              <a:buChar char="•"/>
            </a:pPr>
            <a:r>
              <a:rPr lang="fr-FR" sz="2000" dirty="0"/>
              <a:t>Des </a:t>
            </a:r>
            <a:r>
              <a:rPr lang="fr-FR" sz="2000" b="1" dirty="0"/>
              <a:t>supports d’échanges </a:t>
            </a:r>
            <a:r>
              <a:rPr lang="fr-FR" sz="2000" dirty="0"/>
              <a:t>avec les agriculteurs et conseillers : </a:t>
            </a:r>
          </a:p>
          <a:p>
            <a:pPr marL="800100" lvl="1" indent="-342900">
              <a:buFont typeface="Lucida Grande"/>
              <a:buChar char="-"/>
            </a:pPr>
            <a:r>
              <a:rPr lang="fr-FR" b="1" dirty="0"/>
              <a:t>animations</a:t>
            </a:r>
            <a:r>
              <a:rPr lang="fr-FR" dirty="0"/>
              <a:t> passées et à venir</a:t>
            </a:r>
          </a:p>
          <a:p>
            <a:pPr lvl="1"/>
            <a:endParaRPr lang="fr-FR" sz="800" dirty="0"/>
          </a:p>
          <a:p>
            <a:pPr marL="800100" lvl="1" indent="-342900">
              <a:buFont typeface="Lucida Grande"/>
              <a:buChar char="-"/>
            </a:pPr>
            <a:r>
              <a:rPr lang="fr-FR" dirty="0"/>
              <a:t>réalisation de </a:t>
            </a:r>
            <a:r>
              <a:rPr lang="fr-FR" b="1" dirty="0"/>
              <a:t>dessins</a:t>
            </a:r>
            <a:r>
              <a:rPr lang="fr-FR" dirty="0"/>
              <a:t> pour animation </a:t>
            </a:r>
            <a:r>
              <a:rPr lang="fr-FR" dirty="0" err="1"/>
              <a:t>photolangage</a:t>
            </a:r>
            <a:endParaRPr lang="fr-FR" dirty="0"/>
          </a:p>
          <a:p>
            <a:pPr marL="742950" lvl="1" indent="-285750">
              <a:buFont typeface="Arial"/>
              <a:buChar char="•"/>
            </a:pPr>
            <a:endParaRPr lang="fr-FR" sz="2000" dirty="0"/>
          </a:p>
        </p:txBody>
      </p:sp>
      <p:pic>
        <p:nvPicPr>
          <p:cNvPr id="15" name="Image 14" descr="Macintosh HD:Users:mbouttes:Documents:These:Redac_CR:Rédaction:Dessins:Motivations:1_Conversion bio.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63700" y="3097284"/>
            <a:ext cx="2946400" cy="2928867"/>
          </a:xfrm>
          <a:prstGeom prst="rect">
            <a:avLst/>
          </a:prstGeom>
          <a:noFill/>
          <a:ln w="38100" cmpd="sng">
            <a:solidFill>
              <a:srgbClr val="FF0000"/>
            </a:solidFill>
          </a:ln>
        </p:spPr>
      </p:pic>
      <p:pic>
        <p:nvPicPr>
          <p:cNvPr id="11" name="Image 10" descr="Capture d’écran 2018-10-26 à 17.26.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80200" y="1140453"/>
            <a:ext cx="4013201" cy="2250098"/>
          </a:xfrm>
          <a:prstGeom prst="rect">
            <a:avLst/>
          </a:prstGeom>
        </p:spPr>
      </p:pic>
      <p:pic>
        <p:nvPicPr>
          <p:cNvPr id="6" name="Image 5" descr="Capture d’écran 2018-10-26 à 17.28.38.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10092" y="3022601"/>
            <a:ext cx="5957909" cy="3324413"/>
          </a:xfrm>
          <a:prstGeom prst="rect">
            <a:avLst/>
          </a:prstGeom>
        </p:spPr>
      </p:pic>
      <p:sp>
        <p:nvSpPr>
          <p:cNvPr id="16" name="Ellipse 15"/>
          <p:cNvSpPr/>
          <p:nvPr/>
        </p:nvSpPr>
        <p:spPr>
          <a:xfrm>
            <a:off x="7632700" y="5029200"/>
            <a:ext cx="889000" cy="762000"/>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17" name="Connecteur droit avec flèche 16"/>
          <p:cNvCxnSpPr>
            <a:stCxn id="16" idx="1"/>
            <a:endCxn id="15" idx="3"/>
          </p:cNvCxnSpPr>
          <p:nvPr/>
        </p:nvCxnSpPr>
        <p:spPr>
          <a:xfrm flipH="1" flipV="1">
            <a:off x="4610101" y="4561718"/>
            <a:ext cx="3152791" cy="579075"/>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4659291" y="6102737"/>
            <a:ext cx="1550662" cy="246221"/>
          </a:xfrm>
          <a:prstGeom prst="rect">
            <a:avLst/>
          </a:prstGeom>
        </p:spPr>
        <p:txBody>
          <a:bodyPr wrap="none">
            <a:spAutoFit/>
          </a:bodyPr>
          <a:lstStyle/>
          <a:p>
            <a:r>
              <a:rPr lang="en-GB" sz="1000" i="1" dirty="0">
                <a:solidFill>
                  <a:schemeClr val="bg1"/>
                </a:solidFill>
              </a:rPr>
              <a:t>Photos </a:t>
            </a:r>
            <a:r>
              <a:rPr lang="en-GB" sz="1000" i="1" dirty="0" err="1">
                <a:solidFill>
                  <a:schemeClr val="bg1"/>
                </a:solidFill>
              </a:rPr>
              <a:t>Floriane</a:t>
            </a:r>
            <a:r>
              <a:rPr lang="en-GB" sz="1000" i="1" dirty="0">
                <a:solidFill>
                  <a:schemeClr val="bg1"/>
                </a:solidFill>
              </a:rPr>
              <a:t> Le Maître</a:t>
            </a:r>
            <a:endParaRPr lang="fr-FR" sz="1000" i="1" dirty="0">
              <a:solidFill>
                <a:schemeClr val="bg1"/>
              </a:solidFill>
            </a:endParaRPr>
          </a:p>
        </p:txBody>
      </p:sp>
      <p:sp>
        <p:nvSpPr>
          <p:cNvPr id="18" name="Rectangle 17"/>
          <p:cNvSpPr/>
          <p:nvPr/>
        </p:nvSpPr>
        <p:spPr>
          <a:xfrm>
            <a:off x="1663701" y="6008460"/>
            <a:ext cx="1269145" cy="246221"/>
          </a:xfrm>
          <a:prstGeom prst="rect">
            <a:avLst/>
          </a:prstGeom>
          <a:noFill/>
        </p:spPr>
        <p:txBody>
          <a:bodyPr wrap="square">
            <a:spAutoFit/>
          </a:bodyPr>
          <a:lstStyle/>
          <a:p>
            <a:r>
              <a:rPr lang="fr-FR" sz="1000" i="1" dirty="0"/>
              <a:t>Dessin </a:t>
            </a:r>
            <a:r>
              <a:rPr lang="fr-FR" sz="1000" i="1" dirty="0" err="1"/>
              <a:t>Z’lex</a:t>
            </a:r>
            <a:endParaRPr lang="fr-FR" sz="1000" i="1" dirty="0"/>
          </a:p>
        </p:txBody>
      </p:sp>
    </p:spTree>
    <p:extLst>
      <p:ext uri="{BB962C8B-B14F-4D97-AF65-F5344CB8AC3E}">
        <p14:creationId xmlns:p14="http://schemas.microsoft.com/office/powerpoint/2010/main" val="32294184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75521" y="2434431"/>
            <a:ext cx="2886075" cy="2857500"/>
          </a:xfrm>
        </p:spPr>
      </p:pic>
      <p:sp>
        <p:nvSpPr>
          <p:cNvPr id="4" name="Titre 1"/>
          <p:cNvSpPr txBox="1">
            <a:spLocks/>
          </p:cNvSpPr>
          <p:nvPr/>
        </p:nvSpPr>
        <p:spPr>
          <a:xfrm>
            <a:off x="1981200" y="-18256"/>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600" dirty="0"/>
              <a:t>Pour accompagner les transitions (2)</a:t>
            </a:r>
          </a:p>
        </p:txBody>
      </p:sp>
      <p:pic>
        <p:nvPicPr>
          <p:cNvPr id="6" name="Image 5"/>
          <p:cNvPicPr/>
          <p:nvPr/>
        </p:nvPicPr>
        <p:blipFill>
          <a:blip r:embed="rId3"/>
          <a:stretch>
            <a:fillRect/>
          </a:stretch>
        </p:blipFill>
        <p:spPr>
          <a:xfrm>
            <a:off x="5231904" y="1104702"/>
            <a:ext cx="5195888" cy="2900363"/>
          </a:xfrm>
          <a:prstGeom prst="rect">
            <a:avLst/>
          </a:prstGeom>
        </p:spPr>
      </p:pic>
      <p:sp>
        <p:nvSpPr>
          <p:cNvPr id="7" name="Rectangle 6"/>
          <p:cNvSpPr/>
          <p:nvPr/>
        </p:nvSpPr>
        <p:spPr>
          <a:xfrm>
            <a:off x="5196408" y="4266962"/>
            <a:ext cx="4572000" cy="1754326"/>
          </a:xfrm>
          <a:prstGeom prst="rect">
            <a:avLst/>
          </a:prstGeom>
        </p:spPr>
        <p:txBody>
          <a:bodyPr>
            <a:spAutoFit/>
          </a:bodyPr>
          <a:lstStyle/>
          <a:p>
            <a:r>
              <a:rPr lang="fr-FR" dirty="0"/>
              <a:t>https://www.psdr-occitanie.fr/PSDR4-Occitanie/Le-projet-ATA-RI-accompagnement-de-la-transition-agroecologique/Productions-operationnelles/Autour-de-la-conversion-a-l-AB/Temoignages-d-eleveurs-en-conversion-a-l-AB</a:t>
            </a:r>
          </a:p>
        </p:txBody>
      </p:sp>
      <p:sp>
        <p:nvSpPr>
          <p:cNvPr id="8" name="Espace réservé du numéro de diapositive 7"/>
          <p:cNvSpPr>
            <a:spLocks noGrp="1"/>
          </p:cNvSpPr>
          <p:nvPr>
            <p:ph type="sldNum" sz="quarter" idx="12"/>
          </p:nvPr>
        </p:nvSpPr>
        <p:spPr/>
        <p:txBody>
          <a:bodyPr/>
          <a:lstStyle/>
          <a:p>
            <a:fld id="{5C168576-BBDA-434D-A1C7-9B1948845229}" type="slidenum">
              <a:rPr lang="fr-FR" smtClean="0">
                <a:solidFill>
                  <a:prstClr val="black">
                    <a:tint val="75000"/>
                  </a:prstClr>
                </a:solidFill>
              </a:rPr>
              <a:pPr/>
              <a:t>36</a:t>
            </a:fld>
            <a:endParaRPr lang="fr-FR">
              <a:solidFill>
                <a:prstClr val="black">
                  <a:tint val="75000"/>
                </a:prstClr>
              </a:solidFill>
            </a:endParaRPr>
          </a:p>
        </p:txBody>
      </p:sp>
    </p:spTree>
    <p:extLst>
      <p:ext uri="{BB962C8B-B14F-4D97-AF65-F5344CB8AC3E}">
        <p14:creationId xmlns:p14="http://schemas.microsoft.com/office/powerpoint/2010/main" val="741448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87AA096-6620-864D-9FC9-A658534D81C1}"/>
              </a:ext>
            </a:extLst>
          </p:cNvPr>
          <p:cNvSpPr txBox="1"/>
          <p:nvPr/>
        </p:nvSpPr>
        <p:spPr>
          <a:xfrm>
            <a:off x="326335" y="1850724"/>
            <a:ext cx="11353800" cy="4401205"/>
          </a:xfrm>
          <a:prstGeom prst="rect">
            <a:avLst/>
          </a:prstGeom>
          <a:noFill/>
        </p:spPr>
        <p:txBody>
          <a:bodyPr wrap="square">
            <a:spAutoFit/>
          </a:bodyPr>
          <a:lstStyle/>
          <a:p>
            <a:pPr algn="ctr"/>
            <a:r>
              <a:rPr lang="fr-FR" sz="2800" b="1" dirty="0"/>
              <a:t>13h30-15h30 </a:t>
            </a:r>
          </a:p>
          <a:p>
            <a:pPr algn="just"/>
            <a:r>
              <a:rPr lang="fr-FR" sz="2800" b="1" dirty="0"/>
              <a:t>Session 2 – Enjeux et controverses autour de la protection des plantes. Chairs : </a:t>
            </a:r>
            <a:r>
              <a:rPr lang="fr-FR" sz="2800" dirty="0"/>
              <a:t>G. Teil, V. </a:t>
            </a:r>
            <a:r>
              <a:rPr lang="fr-FR" sz="2800" dirty="0" err="1"/>
              <a:t>Souchère</a:t>
            </a:r>
            <a:r>
              <a:rPr lang="fr-FR" sz="2800" dirty="0"/>
              <a:t>. </a:t>
            </a:r>
          </a:p>
          <a:p>
            <a:pPr marL="457200" indent="-457200" algn="just">
              <a:buFont typeface="Arial" panose="020B0604020202020204" pitchFamily="34" charset="0"/>
              <a:buChar char="•"/>
            </a:pPr>
            <a:r>
              <a:rPr lang="fr-FR" sz="2800" dirty="0" err="1"/>
              <a:t>Jean-Noel</a:t>
            </a:r>
            <a:r>
              <a:rPr lang="fr-FR" sz="2800" dirty="0"/>
              <a:t> </a:t>
            </a:r>
            <a:r>
              <a:rPr lang="fr-FR" sz="2800" dirty="0" err="1"/>
              <a:t>Jouzel</a:t>
            </a:r>
            <a:r>
              <a:rPr lang="fr-FR" sz="2800" dirty="0"/>
              <a:t> – DR - CNRS – Sciences Po Paris </a:t>
            </a:r>
          </a:p>
          <a:p>
            <a:pPr marL="914400" lvl="1" indent="-457200" algn="just">
              <a:buFont typeface="Arial" panose="020B0604020202020204" pitchFamily="34" charset="0"/>
              <a:buChar char="•"/>
            </a:pPr>
            <a:r>
              <a:rPr lang="fr-FR" sz="2800" dirty="0"/>
              <a:t>Risques et expertises – Pesticides  </a:t>
            </a:r>
          </a:p>
          <a:p>
            <a:pPr marL="457200" indent="-457200" algn="just">
              <a:buFont typeface="Arial" panose="020B0604020202020204" pitchFamily="34" charset="0"/>
              <a:buChar char="•"/>
            </a:pPr>
            <a:r>
              <a:rPr lang="fr-FR" sz="2800" dirty="0"/>
              <a:t>Frédéric Goulet , Sociologue,  CIRAD </a:t>
            </a:r>
          </a:p>
          <a:p>
            <a:pPr marL="914400" lvl="1" indent="-457200" algn="just">
              <a:buFont typeface="Arial" panose="020B0604020202020204" pitchFamily="34" charset="0"/>
              <a:buChar char="•"/>
            </a:pPr>
            <a:r>
              <a:rPr lang="fr-FR" sz="2800" dirty="0"/>
              <a:t>France, Argentine – innovations technologiques – relations acteurs développement/ Recherches agronomiques/ Industries </a:t>
            </a:r>
          </a:p>
          <a:p>
            <a:pPr marL="457200" indent="-457200" algn="just">
              <a:buFont typeface="Arial" panose="020B0604020202020204" pitchFamily="34" charset="0"/>
              <a:buChar char="•"/>
            </a:pPr>
            <a:r>
              <a:rPr lang="fr-FR" sz="2800" dirty="0"/>
              <a:t>Simon </a:t>
            </a:r>
            <a:r>
              <a:rPr lang="fr-FR" sz="2800" dirty="0" err="1"/>
              <a:t>Fellous</a:t>
            </a:r>
            <a:r>
              <a:rPr lang="fr-FR" sz="2800" dirty="0"/>
              <a:t>, Ecologue des communautés, INRAE, </a:t>
            </a:r>
          </a:p>
          <a:p>
            <a:pPr marL="914400" lvl="1" indent="-457200" algn="just">
              <a:buFont typeface="Arial" panose="020B0604020202020204" pitchFamily="34" charset="0"/>
              <a:buChar char="•"/>
            </a:pPr>
            <a:r>
              <a:rPr lang="fr-FR" sz="2800" dirty="0"/>
              <a:t>Insectes stériles, pathologies des plantes</a:t>
            </a:r>
          </a:p>
        </p:txBody>
      </p:sp>
      <p:sp>
        <p:nvSpPr>
          <p:cNvPr id="6" name="Titre 1">
            <a:extLst>
              <a:ext uri="{FF2B5EF4-FFF2-40B4-BE49-F238E27FC236}">
                <a16:creationId xmlns:a16="http://schemas.microsoft.com/office/drawing/2014/main" id="{DCC53E4F-B468-014B-AB35-C86D922DF63A}"/>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7" name="Groupe 6">
            <a:extLst>
              <a:ext uri="{FF2B5EF4-FFF2-40B4-BE49-F238E27FC236}">
                <a16:creationId xmlns:a16="http://schemas.microsoft.com/office/drawing/2014/main" id="{E4A18465-12FF-224C-A1F3-EAD31BCE6FFE}"/>
              </a:ext>
            </a:extLst>
          </p:cNvPr>
          <p:cNvGrpSpPr/>
          <p:nvPr/>
        </p:nvGrpSpPr>
        <p:grpSpPr>
          <a:xfrm>
            <a:off x="125268" y="417443"/>
            <a:ext cx="2362200" cy="1220925"/>
            <a:chOff x="1219199" y="442310"/>
            <a:chExt cx="9815278" cy="6100381"/>
          </a:xfrm>
        </p:grpSpPr>
        <p:pic>
          <p:nvPicPr>
            <p:cNvPr id="8" name="Image 7">
              <a:extLst>
                <a:ext uri="{FF2B5EF4-FFF2-40B4-BE49-F238E27FC236}">
                  <a16:creationId xmlns:a16="http://schemas.microsoft.com/office/drawing/2014/main" id="{39D267B5-D3CF-A14F-9AFB-A8957D80A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9" name="Image 8">
              <a:extLst>
                <a:ext uri="{FF2B5EF4-FFF2-40B4-BE49-F238E27FC236}">
                  <a16:creationId xmlns:a16="http://schemas.microsoft.com/office/drawing/2014/main" id="{14A0FEE9-85BA-C84E-BA0A-A1C31B1A2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0" name="Image 9">
              <a:extLst>
                <a:ext uri="{FF2B5EF4-FFF2-40B4-BE49-F238E27FC236}">
                  <a16:creationId xmlns:a16="http://schemas.microsoft.com/office/drawing/2014/main" id="{90597044-885E-D346-820D-8A1DD196E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1" name="Image 1">
              <a:extLst>
                <a:ext uri="{FF2B5EF4-FFF2-40B4-BE49-F238E27FC236}">
                  <a16:creationId xmlns:a16="http://schemas.microsoft.com/office/drawing/2014/main" id="{08902E54-A615-6248-B605-D72F120AD0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307A2470-D475-BB4E-A7D3-128997161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3" name="Image 12">
              <a:extLst>
                <a:ext uri="{FF2B5EF4-FFF2-40B4-BE49-F238E27FC236}">
                  <a16:creationId xmlns:a16="http://schemas.microsoft.com/office/drawing/2014/main" id="{7DF59813-51B1-EB48-A865-AB09F42A1E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7884692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fontScale="90000"/>
          </a:bodyPr>
          <a:lstStyle/>
          <a:p>
            <a:pPr algn="r"/>
            <a:r>
              <a:rPr lang="fr-FR" sz="4900" b="1" dirty="0"/>
              <a:t>De la science à la décision. </a:t>
            </a:r>
            <a:br>
              <a:rPr lang="fr-FR" sz="4900" b="1" dirty="0"/>
            </a:br>
            <a:r>
              <a:rPr lang="fr-FR" sz="4900" b="1" dirty="0"/>
              <a:t>La traduction des données épidémiologiques dans les politiques de contrôle des pesticides. </a:t>
            </a:r>
            <a:r>
              <a:rPr lang="fr-FR" sz="4900" dirty="0"/>
              <a:t/>
            </a:r>
            <a:br>
              <a:rPr lang="fr-FR" sz="4900" dirty="0"/>
            </a:br>
            <a:r>
              <a:rPr lang="fr-FR" sz="2700" i="1" dirty="0"/>
              <a:t>Jean Noel </a:t>
            </a:r>
            <a:r>
              <a:rPr lang="fr-FR" sz="2700" i="1" dirty="0" err="1"/>
              <a:t>Jouzel</a:t>
            </a:r>
            <a:r>
              <a:rPr lang="fr-FR" sz="2700" i="1" dirty="0"/>
              <a:t> (CNRS, CSO Sciences Po Paris) </a:t>
            </a:r>
            <a:endParaRPr lang="en-GB" sz="2700" i="1"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14305489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xfrm>
            <a:off x="672824" y="1332146"/>
            <a:ext cx="10515600" cy="2852737"/>
          </a:xfrm>
          <a:solidFill>
            <a:schemeClr val="accent6">
              <a:lumMod val="60000"/>
              <a:lumOff val="40000"/>
            </a:schemeClr>
          </a:solidFill>
        </p:spPr>
        <p:txBody>
          <a:bodyPr>
            <a:normAutofit/>
          </a:bodyPr>
          <a:lstStyle/>
          <a:p>
            <a:pPr algn="r"/>
            <a:r>
              <a:rPr lang="fr-FR" sz="4400" b="1" dirty="0"/>
              <a:t>Le rôle de technologies alternatives dans la production de (dis)continuités – </a:t>
            </a:r>
            <a:br>
              <a:rPr lang="fr-FR" sz="4400" b="1" dirty="0"/>
            </a:br>
            <a:r>
              <a:rPr lang="fr-FR" sz="4400" b="1" dirty="0"/>
              <a:t>Le cas des (bio)pesticides en agriculture. </a:t>
            </a:r>
            <a:r>
              <a:rPr lang="fr-FR" dirty="0"/>
              <a:t/>
            </a:r>
            <a:br>
              <a:rPr lang="fr-FR" dirty="0"/>
            </a:br>
            <a:r>
              <a:rPr lang="fr-FR" sz="2700" i="1" dirty="0"/>
              <a:t>Frédéric Goulet (UMR Innovation, CIRAD) </a:t>
            </a:r>
            <a:endParaRPr lang="en-GB" sz="2700" i="1"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2783055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7991" y="1825625"/>
            <a:ext cx="11702900" cy="4351338"/>
          </a:xfrm>
        </p:spPr>
        <p:txBody>
          <a:bodyPr>
            <a:normAutofit/>
          </a:bodyPr>
          <a:lstStyle/>
          <a:p>
            <a:pPr lvl="0"/>
            <a:r>
              <a:rPr lang="fr-FR" b="1" dirty="0"/>
              <a:t>Lieu d’échanges et de réflexions scientifiques sur les différents cadres d’analyse permettant d’appréhender ces transformations;</a:t>
            </a:r>
            <a:endParaRPr lang="fr-FR" dirty="0"/>
          </a:p>
          <a:p>
            <a:pPr lvl="0"/>
            <a:r>
              <a:rPr lang="fr-FR" b="1" dirty="0"/>
              <a:t>Collaborations pluridisciplinaires dans le cadre de l’Université Paris-Saclay, </a:t>
            </a:r>
          </a:p>
          <a:p>
            <a:pPr marL="0" lvl="0" indent="0">
              <a:buNone/>
            </a:pPr>
            <a:endParaRPr lang="fr-FR" dirty="0"/>
          </a:p>
          <a:p>
            <a:pPr lvl="1"/>
            <a:r>
              <a:rPr lang="fr-FR" dirty="0"/>
              <a:t>Quelles nature des savoirs et des connaissances engagées dans les nouveaux modèles d’innovation (</a:t>
            </a:r>
            <a:r>
              <a:rPr lang="fr-FR" i="1" dirty="0"/>
              <a:t>open innovation</a:t>
            </a:r>
            <a:r>
              <a:rPr lang="fr-FR" dirty="0"/>
              <a:t>)?</a:t>
            </a:r>
          </a:p>
          <a:p>
            <a:pPr lvl="1"/>
            <a:r>
              <a:rPr lang="fr-FR" dirty="0"/>
              <a:t>Quel rôle du numérique et des technologies de l’information ?  </a:t>
            </a:r>
          </a:p>
          <a:p>
            <a:pPr lvl="1"/>
            <a:r>
              <a:rPr lang="fr-FR" dirty="0"/>
              <a:t>Quelles relations entre trajectoires d’innovation et transitions (chemins, verrouillages, déverrouillages,  ..) ? etc…</a:t>
            </a:r>
          </a:p>
        </p:txBody>
      </p:sp>
      <p:sp>
        <p:nvSpPr>
          <p:cNvPr id="15" name="Titre 1">
            <a:extLst>
              <a:ext uri="{FF2B5EF4-FFF2-40B4-BE49-F238E27FC236}">
                <a16:creationId xmlns:a16="http://schemas.microsoft.com/office/drawing/2014/main" id="{B95F8534-D9B5-854B-97EF-0A98E917107B}"/>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16" name="Groupe 15">
            <a:extLst>
              <a:ext uri="{FF2B5EF4-FFF2-40B4-BE49-F238E27FC236}">
                <a16:creationId xmlns:a16="http://schemas.microsoft.com/office/drawing/2014/main" id="{63CB7C94-0480-474A-A30B-8DD4567B1635}"/>
              </a:ext>
            </a:extLst>
          </p:cNvPr>
          <p:cNvGrpSpPr/>
          <p:nvPr/>
        </p:nvGrpSpPr>
        <p:grpSpPr>
          <a:xfrm>
            <a:off x="125268" y="417443"/>
            <a:ext cx="2362200" cy="1220925"/>
            <a:chOff x="1219199" y="442310"/>
            <a:chExt cx="9815278" cy="6100381"/>
          </a:xfrm>
        </p:grpSpPr>
        <p:pic>
          <p:nvPicPr>
            <p:cNvPr id="17" name="Image 16">
              <a:extLst>
                <a:ext uri="{FF2B5EF4-FFF2-40B4-BE49-F238E27FC236}">
                  <a16:creationId xmlns:a16="http://schemas.microsoft.com/office/drawing/2014/main" id="{0C917634-E9FF-0447-B8FF-0D39073EAF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8" name="Image 17">
              <a:extLst>
                <a:ext uri="{FF2B5EF4-FFF2-40B4-BE49-F238E27FC236}">
                  <a16:creationId xmlns:a16="http://schemas.microsoft.com/office/drawing/2014/main" id="{6D4E42CC-E9F6-F243-ACDA-0B31E05AE6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9" name="Image 18">
              <a:extLst>
                <a:ext uri="{FF2B5EF4-FFF2-40B4-BE49-F238E27FC236}">
                  <a16:creationId xmlns:a16="http://schemas.microsoft.com/office/drawing/2014/main" id="{D57123B9-AB12-2444-AE5D-371606F685C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20" name="Image 1">
              <a:extLst>
                <a:ext uri="{FF2B5EF4-FFF2-40B4-BE49-F238E27FC236}">
                  <a16:creationId xmlns:a16="http://schemas.microsoft.com/office/drawing/2014/main" id="{7B433963-6343-1B47-B9A2-AFBDBEB972D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72608E5E-1DED-5549-B8DA-500F591C95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22" name="Image 21">
              <a:extLst>
                <a:ext uri="{FF2B5EF4-FFF2-40B4-BE49-F238E27FC236}">
                  <a16:creationId xmlns:a16="http://schemas.microsoft.com/office/drawing/2014/main" id="{ACED9FA0-5D8C-8041-968D-7FAA277E6A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pic>
        <p:nvPicPr>
          <p:cNvPr id="23" name="Image 22">
            <a:extLst>
              <a:ext uri="{FF2B5EF4-FFF2-40B4-BE49-F238E27FC236}">
                <a16:creationId xmlns:a16="http://schemas.microsoft.com/office/drawing/2014/main" id="{19257AF0-CB92-A34A-AFD2-5C2F45E2EA59}"/>
              </a:ext>
            </a:extLst>
          </p:cNvPr>
          <p:cNvPicPr>
            <a:picLocks noChangeAspect="1"/>
          </p:cNvPicPr>
          <p:nvPr/>
        </p:nvPicPr>
        <p:blipFill>
          <a:blip r:embed="rId8"/>
          <a:stretch>
            <a:fillRect/>
          </a:stretch>
        </p:blipFill>
        <p:spPr>
          <a:xfrm>
            <a:off x="7639050" y="6059027"/>
            <a:ext cx="4552950" cy="612140"/>
          </a:xfrm>
          <a:prstGeom prst="rect">
            <a:avLst/>
          </a:prstGeom>
        </p:spPr>
      </p:pic>
    </p:spTree>
    <p:extLst>
      <p:ext uri="{BB962C8B-B14F-4D97-AF65-F5344CB8AC3E}">
        <p14:creationId xmlns:p14="http://schemas.microsoft.com/office/powerpoint/2010/main" val="32270322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a:bodyPr>
          <a:lstStyle/>
          <a:p>
            <a:pPr algn="r"/>
            <a:r>
              <a:rPr lang="fr-FR" sz="4900" b="1" dirty="0"/>
              <a:t>Enjeux sociologiques et écologiques de la Technique de l’Insecte Stérile en France : une perspective multi acteurs. </a:t>
            </a:r>
            <a:r>
              <a:rPr lang="fr-FR" dirty="0"/>
              <a:t/>
            </a:r>
            <a:br>
              <a:rPr lang="fr-FR" dirty="0"/>
            </a:br>
            <a:r>
              <a:rPr lang="fr-FR" sz="2700" i="1" dirty="0"/>
              <a:t>Simon </a:t>
            </a:r>
            <a:r>
              <a:rPr lang="fr-FR" sz="2700" i="1" dirty="0" err="1"/>
              <a:t>Fellous</a:t>
            </a:r>
            <a:r>
              <a:rPr lang="fr-FR" sz="2700" i="1" dirty="0"/>
              <a:t> (CGBP, INRAE) </a:t>
            </a:r>
            <a:endParaRPr lang="en-GB" sz="2700" i="1" dirty="0"/>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214506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0970DC-89A0-534B-9D3E-B366F80B9F18}"/>
              </a:ext>
            </a:extLst>
          </p:cNvPr>
          <p:cNvSpPr>
            <a:spLocks noGrp="1"/>
          </p:cNvSpPr>
          <p:nvPr>
            <p:ph idx="1"/>
          </p:nvPr>
        </p:nvSpPr>
        <p:spPr>
          <a:xfrm>
            <a:off x="365760" y="1825624"/>
            <a:ext cx="10988040" cy="5032375"/>
          </a:xfrm>
        </p:spPr>
        <p:txBody>
          <a:bodyPr>
            <a:normAutofit lnSpcReduction="10000"/>
          </a:bodyPr>
          <a:lstStyle/>
          <a:p>
            <a:pPr marL="0" indent="0">
              <a:buNone/>
            </a:pPr>
            <a:r>
              <a:rPr lang="fr-FR" b="1" dirty="0"/>
              <a:t>Session 3- Données, Numériques et Sciences participatives. </a:t>
            </a:r>
            <a:r>
              <a:rPr lang="fr-FR" dirty="0"/>
              <a:t>Chairs : A. Fortier, F. Hochereau, M. Carozzi. </a:t>
            </a:r>
            <a:endParaRPr lang="fr-FR" b="1" dirty="0"/>
          </a:p>
          <a:p>
            <a:pPr marL="0" indent="0">
              <a:buNone/>
            </a:pPr>
            <a:endParaRPr lang="fr-FR" dirty="0"/>
          </a:p>
          <a:p>
            <a:r>
              <a:rPr lang="fr-FR" dirty="0"/>
              <a:t>La connaissance au cœur des processus d’innovation </a:t>
            </a:r>
          </a:p>
          <a:p>
            <a:pPr lvl="1"/>
            <a:r>
              <a:rPr lang="fr-FR" sz="2800" dirty="0"/>
              <a:t>Connaissance distribuée : scientifiques et non-scientifiques : succès des sciences et recherches participatives.</a:t>
            </a:r>
          </a:p>
          <a:p>
            <a:pPr lvl="1"/>
            <a:r>
              <a:rPr lang="fr-FR" sz="2800" dirty="0"/>
              <a:t>Etroitement liée aux technologies du numérique</a:t>
            </a:r>
          </a:p>
          <a:p>
            <a:pPr lvl="1"/>
            <a:endParaRPr lang="fr-FR" dirty="0"/>
          </a:p>
          <a:p>
            <a:r>
              <a:rPr lang="fr-FR" b="1" dirty="0"/>
              <a:t>Questions</a:t>
            </a:r>
            <a:r>
              <a:rPr lang="fr-FR" dirty="0"/>
              <a:t> : qui participe à la science ouverte et selon quelles modalités ? Comment se fabriquent les données à l’ère du numérique ? Quelles conditions de circulation ? Quels usages ? A qui appartiennent les données et les savoirs ? Etc.</a:t>
            </a:r>
          </a:p>
          <a:p>
            <a:pPr marL="457200" lvl="1" indent="0">
              <a:buNone/>
            </a:pPr>
            <a:endParaRPr lang="fr-FR" dirty="0"/>
          </a:p>
          <a:p>
            <a:pPr lvl="1"/>
            <a:endParaRPr lang="fr-FR" dirty="0"/>
          </a:p>
          <a:p>
            <a:endParaRPr lang="fr-FR" dirty="0"/>
          </a:p>
          <a:p>
            <a:endParaRPr lang="fr-FR" dirty="0"/>
          </a:p>
        </p:txBody>
      </p:sp>
      <p:sp>
        <p:nvSpPr>
          <p:cNvPr id="4" name="Titre 1">
            <a:extLst>
              <a:ext uri="{FF2B5EF4-FFF2-40B4-BE49-F238E27FC236}">
                <a16:creationId xmlns:a16="http://schemas.microsoft.com/office/drawing/2014/main" id="{60A59637-191E-B542-A686-E1F4833EDB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EF0C516B-EE21-CA44-9698-D6109084C24C}"/>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D3FAE3D8-A2A1-1941-B514-01A2BFF1C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2DC662F4-0887-D241-9894-78A326E41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E7747737-02CE-7D40-B359-7728293FA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B1EF7D29-F68E-0A4B-9C85-6F77ADFCFD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2483754-F966-4341-B2F8-54BEB45C7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900743AC-E450-0840-803B-8F4E9336FB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6844715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C0970DC-89A0-534B-9D3E-B366F80B9F18}"/>
              </a:ext>
            </a:extLst>
          </p:cNvPr>
          <p:cNvSpPr>
            <a:spLocks noGrp="1"/>
          </p:cNvSpPr>
          <p:nvPr>
            <p:ph idx="1"/>
          </p:nvPr>
        </p:nvSpPr>
        <p:spPr>
          <a:xfrm>
            <a:off x="838200" y="1825624"/>
            <a:ext cx="10515600" cy="5032375"/>
          </a:xfrm>
        </p:spPr>
        <p:txBody>
          <a:bodyPr>
            <a:normAutofit/>
          </a:bodyPr>
          <a:lstStyle/>
          <a:p>
            <a:pPr marL="0" indent="0">
              <a:buNone/>
            </a:pPr>
            <a:r>
              <a:rPr lang="fr-FR" b="1" dirty="0"/>
              <a:t>Session 3- Données, Numériques et Sciences participatives. </a:t>
            </a:r>
            <a:r>
              <a:rPr lang="fr-FR" dirty="0"/>
              <a:t>Chairs : A. Fortier, M. </a:t>
            </a:r>
            <a:r>
              <a:rPr lang="fr-FR" dirty="0" err="1"/>
              <a:t>Carozzi</a:t>
            </a:r>
            <a:r>
              <a:rPr lang="fr-FR" dirty="0"/>
              <a:t>, F. Hochereau </a:t>
            </a:r>
          </a:p>
          <a:p>
            <a:pPr marL="0" indent="0">
              <a:buNone/>
            </a:pPr>
            <a:endParaRPr lang="fr-FR" dirty="0"/>
          </a:p>
          <a:p>
            <a:pPr lvl="1"/>
            <a:r>
              <a:rPr lang="fr-FR" dirty="0"/>
              <a:t> </a:t>
            </a:r>
            <a:r>
              <a:rPr lang="fr-FR" sz="2800" b="1" dirty="0"/>
              <a:t>Une approche historique sur les sciences participatives. Interaction Sciences-Sociétés</a:t>
            </a:r>
            <a:r>
              <a:rPr lang="fr-FR" sz="2800" dirty="0"/>
              <a:t>. </a:t>
            </a:r>
            <a:r>
              <a:rPr lang="fr-FR" sz="2800" dirty="0" err="1"/>
              <a:t>Volny</a:t>
            </a:r>
            <a:r>
              <a:rPr lang="fr-FR" sz="2800" dirty="0"/>
              <a:t> </a:t>
            </a:r>
            <a:r>
              <a:rPr lang="fr-FR" sz="2800" dirty="0" err="1"/>
              <a:t>Fages</a:t>
            </a:r>
            <a:r>
              <a:rPr lang="fr-FR" sz="2800" dirty="0"/>
              <a:t>, MCF en Sociologie, ENS UPS</a:t>
            </a:r>
          </a:p>
          <a:p>
            <a:pPr lvl="1"/>
            <a:r>
              <a:rPr lang="fr-FR" sz="2800" dirty="0"/>
              <a:t> </a:t>
            </a:r>
            <a:r>
              <a:rPr lang="fr-FR" sz="2800" b="1" dirty="0"/>
              <a:t>Produire, reproduire, coproduire, partager, maintenir. Quelques épreuves de la vie des données</a:t>
            </a:r>
            <a:r>
              <a:rPr lang="fr-FR" sz="2800" dirty="0"/>
              <a:t>. Jérôme Denis, Pr Sociologie, Mines ParisTech, PSL.</a:t>
            </a:r>
          </a:p>
          <a:p>
            <a:pPr lvl="1"/>
            <a:r>
              <a:rPr lang="fr-FR" sz="2800" dirty="0"/>
              <a:t> </a:t>
            </a:r>
            <a:r>
              <a:rPr lang="fr-FR" sz="2800" b="1" dirty="0"/>
              <a:t>L'appropriation des savoir-faire par les entreprises. </a:t>
            </a:r>
            <a:r>
              <a:rPr lang="fr-FR" sz="2800" dirty="0"/>
              <a:t>Christian Bessy, économiste, DR CNRS, ENS UPS. </a:t>
            </a:r>
          </a:p>
          <a:p>
            <a:pPr marL="0" indent="0">
              <a:buNone/>
            </a:pPr>
            <a:endParaRPr lang="fr-FR" dirty="0"/>
          </a:p>
          <a:p>
            <a:endParaRPr lang="fr-FR" dirty="0"/>
          </a:p>
        </p:txBody>
      </p:sp>
      <p:sp>
        <p:nvSpPr>
          <p:cNvPr id="4" name="Titre 1">
            <a:extLst>
              <a:ext uri="{FF2B5EF4-FFF2-40B4-BE49-F238E27FC236}">
                <a16:creationId xmlns:a16="http://schemas.microsoft.com/office/drawing/2014/main" id="{60A59637-191E-B542-A686-E1F4833EDB2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EF0C516B-EE21-CA44-9698-D6109084C24C}"/>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D3FAE3D8-A2A1-1941-B514-01A2BFF1C8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2DC662F4-0887-D241-9894-78A326E419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E7747737-02CE-7D40-B359-7728293FAA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B1EF7D29-F68E-0A4B-9C85-6F77ADFCFD9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62483754-F966-4341-B2F8-54BEB45C76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900743AC-E450-0840-803B-8F4E9336FB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8712845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a:bodyPr>
          <a:lstStyle/>
          <a:p>
            <a:pPr algn="r"/>
            <a:r>
              <a:rPr lang="fr-FR" sz="4900" b="1" dirty="0"/>
              <a:t>Une approche historique sur les sciences participatives. </a:t>
            </a:r>
            <a:br>
              <a:rPr lang="fr-FR" sz="4900" b="1" dirty="0"/>
            </a:br>
            <a:r>
              <a:rPr lang="fr-FR" sz="4900" b="1" dirty="0"/>
              <a:t>Interaction Sciences-Sociétés. </a:t>
            </a:r>
            <a:r>
              <a:rPr lang="fr-FR" dirty="0"/>
              <a:t/>
            </a:r>
            <a:br>
              <a:rPr lang="fr-FR" dirty="0"/>
            </a:br>
            <a:r>
              <a:rPr lang="fr-FR" sz="2700" i="1" dirty="0" err="1"/>
              <a:t>Volny</a:t>
            </a:r>
            <a:r>
              <a:rPr lang="fr-FR" sz="2700" i="1" dirty="0"/>
              <a:t> </a:t>
            </a:r>
            <a:r>
              <a:rPr lang="fr-FR" sz="2700" i="1" dirty="0" err="1"/>
              <a:t>Fages</a:t>
            </a:r>
            <a:r>
              <a:rPr lang="fr-FR" sz="2700" i="1" dirty="0"/>
              <a:t> (ENS - Université Paris Saclay). </a:t>
            </a:r>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17392356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a:bodyPr>
          <a:lstStyle/>
          <a:p>
            <a:pPr algn="r"/>
            <a:r>
              <a:rPr lang="fr-FR" sz="4800" b="1" dirty="0"/>
              <a:t>Produire, reproduire, coproduire, partager, maintenir. </a:t>
            </a:r>
            <a:br>
              <a:rPr lang="fr-FR" sz="4800" b="1" dirty="0"/>
            </a:br>
            <a:r>
              <a:rPr lang="fr-FR" sz="4800" b="1" dirty="0"/>
              <a:t>Quelques épreuves de la vie des données</a:t>
            </a:r>
            <a:r>
              <a:rPr lang="fr-FR" b="1" dirty="0"/>
              <a:t>. </a:t>
            </a:r>
            <a:br>
              <a:rPr lang="fr-FR" b="1" dirty="0"/>
            </a:br>
            <a:r>
              <a:rPr lang="fr-FR" sz="2700" i="1" dirty="0"/>
              <a:t>Jérôme Denis (i3 CNRS , Mines </a:t>
            </a:r>
            <a:r>
              <a:rPr lang="fr-FR" sz="2700" i="1" dirty="0" err="1"/>
              <a:t>ParisTech</a:t>
            </a:r>
            <a:r>
              <a:rPr lang="fr-FR" sz="2700" i="1" dirty="0"/>
              <a:t>, PSL Université,).</a:t>
            </a:r>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7795836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
            <a:extLst>
              <a:ext uri="{FF2B5EF4-FFF2-40B4-BE49-F238E27FC236}">
                <a16:creationId xmlns:a16="http://schemas.microsoft.com/office/drawing/2014/main" id="{FBCE9D0C-ED26-E541-B6EB-AF4FB3BE4678}"/>
              </a:ext>
            </a:extLst>
          </p:cNvPr>
          <p:cNvSpPr>
            <a:spLocks noGrp="1"/>
          </p:cNvSpPr>
          <p:nvPr>
            <p:ph type="title"/>
          </p:nvPr>
        </p:nvSpPr>
        <p:spPr>
          <a:solidFill>
            <a:schemeClr val="accent6">
              <a:lumMod val="60000"/>
              <a:lumOff val="40000"/>
            </a:schemeClr>
          </a:solidFill>
        </p:spPr>
        <p:txBody>
          <a:bodyPr>
            <a:normAutofit/>
          </a:bodyPr>
          <a:lstStyle/>
          <a:p>
            <a:pPr algn="r"/>
            <a:r>
              <a:rPr lang="fr-FR" sz="4400" b="1" dirty="0"/>
              <a:t>L'appropriation des savoir-faire par les entreprises. </a:t>
            </a:r>
            <a:r>
              <a:rPr lang="fr-FR" dirty="0"/>
              <a:t/>
            </a:r>
            <a:br>
              <a:rPr lang="fr-FR" dirty="0"/>
            </a:br>
            <a:r>
              <a:rPr lang="fr-FR" sz="2700" i="1" dirty="0"/>
              <a:t>Christian </a:t>
            </a:r>
            <a:r>
              <a:rPr lang="fr-FR" sz="2700" i="1" dirty="0" err="1"/>
              <a:t>Bessy</a:t>
            </a:r>
            <a:r>
              <a:rPr lang="fr-FR" sz="2700" i="1" dirty="0"/>
              <a:t> (IDHE, ENS - Université Paris Saclay)</a:t>
            </a:r>
          </a:p>
        </p:txBody>
      </p:sp>
      <p:sp>
        <p:nvSpPr>
          <p:cNvPr id="2" name="Espace réservé du texte 1">
            <a:extLst>
              <a:ext uri="{FF2B5EF4-FFF2-40B4-BE49-F238E27FC236}">
                <a16:creationId xmlns:a16="http://schemas.microsoft.com/office/drawing/2014/main" id="{C8AD336F-D9E2-DE46-904C-3C9ED090EC48}"/>
              </a:ext>
            </a:extLst>
          </p:cNvPr>
          <p:cNvSpPr>
            <a:spLocks noGrp="1"/>
          </p:cNvSpPr>
          <p:nvPr>
            <p:ph type="body" idx="1"/>
          </p:nvPr>
        </p:nvSpPr>
        <p:spPr/>
        <p:txBody>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b="1" dirty="0"/>
              <a:t>Santé globale et innovations.</a:t>
            </a:r>
            <a:r>
              <a:rPr lang="fr-FR" dirty="0"/>
              <a:t/>
            </a:r>
            <a:br>
              <a:rPr lang="fr-FR" dirty="0"/>
            </a:br>
            <a:r>
              <a:rPr lang="fr-FR" b="1" i="1" dirty="0"/>
              <a:t>Regards croisés pour accompagner les transitions du monde agricole</a:t>
            </a:r>
            <a:endParaRPr lang="fr-FR" dirty="0"/>
          </a:p>
        </p:txBody>
      </p:sp>
      <p:grpSp>
        <p:nvGrpSpPr>
          <p:cNvPr id="13" name="Groupe 12">
            <a:extLst>
              <a:ext uri="{FF2B5EF4-FFF2-40B4-BE49-F238E27FC236}">
                <a16:creationId xmlns:a16="http://schemas.microsoft.com/office/drawing/2014/main" id="{F9B4C4FA-E6C3-7A43-A3C4-BAC51FD67BE5}"/>
              </a:ext>
            </a:extLst>
          </p:cNvPr>
          <p:cNvGrpSpPr/>
          <p:nvPr/>
        </p:nvGrpSpPr>
        <p:grpSpPr>
          <a:xfrm>
            <a:off x="125268" y="417443"/>
            <a:ext cx="2362200" cy="1220925"/>
            <a:chOff x="1219199" y="442310"/>
            <a:chExt cx="9815278" cy="6100381"/>
          </a:xfrm>
        </p:grpSpPr>
        <p:pic>
          <p:nvPicPr>
            <p:cNvPr id="14" name="Image 13">
              <a:extLst>
                <a:ext uri="{FF2B5EF4-FFF2-40B4-BE49-F238E27FC236}">
                  <a16:creationId xmlns:a16="http://schemas.microsoft.com/office/drawing/2014/main" id="{1A4E8615-3728-DB46-919A-77F662C099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5" name="Image 14">
              <a:extLst>
                <a:ext uri="{FF2B5EF4-FFF2-40B4-BE49-F238E27FC236}">
                  <a16:creationId xmlns:a16="http://schemas.microsoft.com/office/drawing/2014/main" id="{C376FBD6-BEBF-5345-A9F7-333CB016CB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6" name="Image 15">
              <a:extLst>
                <a:ext uri="{FF2B5EF4-FFF2-40B4-BE49-F238E27FC236}">
                  <a16:creationId xmlns:a16="http://schemas.microsoft.com/office/drawing/2014/main" id="{C854B8C8-3421-A543-BAB6-A8385BF14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7" name="Image 1">
              <a:extLst>
                <a:ext uri="{FF2B5EF4-FFF2-40B4-BE49-F238E27FC236}">
                  <a16:creationId xmlns:a16="http://schemas.microsoft.com/office/drawing/2014/main" id="{6B9C524E-6968-1142-A8A0-3A7E6B8FB47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Image 17">
              <a:extLst>
                <a:ext uri="{FF2B5EF4-FFF2-40B4-BE49-F238E27FC236}">
                  <a16:creationId xmlns:a16="http://schemas.microsoft.com/office/drawing/2014/main" id="{4D04AA58-17C9-4245-BBDA-BE8EC27358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9" name="Image 18">
              <a:extLst>
                <a:ext uri="{FF2B5EF4-FFF2-40B4-BE49-F238E27FC236}">
                  <a16:creationId xmlns:a16="http://schemas.microsoft.com/office/drawing/2014/main" id="{A2C22505-4F1F-614E-99DC-3CCE09182B0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6553289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814ADCAF-2BD7-DB4A-AD2F-EF72F0CD178A}"/>
              </a:ext>
            </a:extLst>
          </p:cNvPr>
          <p:cNvSpPr>
            <a:spLocks noGrp="1"/>
          </p:cNvSpPr>
          <p:nvPr>
            <p:ph idx="1"/>
          </p:nvPr>
        </p:nvSpPr>
        <p:spPr/>
        <p:txBody>
          <a:bodyPr>
            <a:normAutofit/>
          </a:bodyPr>
          <a:lstStyle/>
          <a:p>
            <a:r>
              <a:rPr lang="fr-FR" dirty="0"/>
              <a:t>Conclusions de la journée</a:t>
            </a:r>
          </a:p>
          <a:p>
            <a:endParaRPr lang="fr-FR" dirty="0"/>
          </a:p>
          <a:p>
            <a:endParaRPr lang="fr-FR" dirty="0"/>
          </a:p>
          <a:p>
            <a:endParaRPr lang="fr-FR" dirty="0"/>
          </a:p>
          <a:p>
            <a:endParaRPr lang="fr-FR" dirty="0"/>
          </a:p>
          <a:p>
            <a:endParaRPr lang="fr-FR" dirty="0"/>
          </a:p>
          <a:p>
            <a:endParaRPr lang="fr-FR" dirty="0"/>
          </a:p>
          <a:p>
            <a:pPr algn="r"/>
            <a:r>
              <a:rPr lang="fr-FR" dirty="0"/>
              <a:t>Merci de </a:t>
            </a:r>
            <a:r>
              <a:rPr lang="fr-FR"/>
              <a:t>votre attention </a:t>
            </a:r>
            <a:endParaRPr lang="fr-FR" dirty="0"/>
          </a:p>
        </p:txBody>
      </p:sp>
      <p:sp>
        <p:nvSpPr>
          <p:cNvPr id="4" name="Titre 1">
            <a:extLst>
              <a:ext uri="{FF2B5EF4-FFF2-40B4-BE49-F238E27FC236}">
                <a16:creationId xmlns:a16="http://schemas.microsoft.com/office/drawing/2014/main" id="{E82874E5-C3C0-7B4E-B8CA-5A8FE4BC1AC1}"/>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97DED65C-46D3-D84A-88B3-EE0E89BF570F}"/>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72F2B28D-570B-D14B-B351-17133C886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FEB5EB01-4FA5-EE42-B0A2-3958A71248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436A3DE8-26C3-D94B-979E-2B9EBAD973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6C72FE62-8EB6-844F-8CA7-93BB3532912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96AF5337-C845-CE4D-B479-34E76B87B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8EFD3790-D8B1-5D48-B255-9F01ABBED0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373795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8BD3A37-995D-5F48-BCC4-4119160D7B21}"/>
              </a:ext>
            </a:extLst>
          </p:cNvPr>
          <p:cNvSpPr txBox="1"/>
          <p:nvPr/>
        </p:nvSpPr>
        <p:spPr>
          <a:xfrm>
            <a:off x="294860" y="1986309"/>
            <a:ext cx="11602279" cy="5355312"/>
          </a:xfrm>
          <a:prstGeom prst="rect">
            <a:avLst/>
          </a:prstGeom>
          <a:noFill/>
        </p:spPr>
        <p:txBody>
          <a:bodyPr wrap="square">
            <a:spAutoFit/>
          </a:bodyPr>
          <a:lstStyle/>
          <a:p>
            <a:pPr algn="just"/>
            <a:r>
              <a:rPr lang="fr-FR" sz="2400" b="1" dirty="0">
                <a:solidFill>
                  <a:srgbClr val="222222"/>
                </a:solidFill>
                <a:latin typeface="Poppins" panose="020B0604020202020204" pitchFamily="34" charset="0"/>
              </a:rPr>
              <a:t>Le workshop </a:t>
            </a:r>
            <a:r>
              <a:rPr lang="fr-FR" sz="2400" b="1" i="0" dirty="0" err="1">
                <a:solidFill>
                  <a:srgbClr val="222222"/>
                </a:solidFill>
                <a:effectLst/>
                <a:latin typeface="Poppins" panose="020B0604020202020204" pitchFamily="34" charset="0"/>
              </a:rPr>
              <a:t>Trans’Innov</a:t>
            </a:r>
            <a:r>
              <a:rPr lang="fr-FR" sz="2400" b="1" i="0" dirty="0">
                <a:solidFill>
                  <a:srgbClr val="222222"/>
                </a:solidFill>
                <a:effectLst/>
                <a:latin typeface="Poppins" panose="020B0604020202020204" pitchFamily="34" charset="0"/>
              </a:rPr>
              <a:t> 2021 « Santé Globale » :</a:t>
            </a:r>
          </a:p>
          <a:p>
            <a:pPr algn="just"/>
            <a:endParaRPr lang="fr-FR" b="0" i="0" dirty="0">
              <a:solidFill>
                <a:srgbClr val="222222"/>
              </a:solidFill>
              <a:effectLst/>
              <a:latin typeface="Poppins" panose="020B0604020202020204" pitchFamily="34" charset="0"/>
            </a:endParaRPr>
          </a:p>
          <a:p>
            <a:r>
              <a:rPr lang="fr-FR" sz="2400" b="1" dirty="0">
                <a:solidFill>
                  <a:srgbClr val="222222"/>
                </a:solidFill>
                <a:latin typeface="Poppins" panose="020B0604020202020204" pitchFamily="34" charset="0"/>
              </a:rPr>
              <a:t>One </a:t>
            </a:r>
            <a:r>
              <a:rPr lang="fr-FR" sz="2400" b="1" dirty="0" err="1">
                <a:solidFill>
                  <a:srgbClr val="222222"/>
                </a:solidFill>
                <a:latin typeface="Poppins" panose="020B0604020202020204" pitchFamily="34" charset="0"/>
              </a:rPr>
              <a:t>Health</a:t>
            </a:r>
            <a:r>
              <a:rPr lang="fr-FR" sz="2400" b="1" dirty="0">
                <a:solidFill>
                  <a:srgbClr val="222222"/>
                </a:solidFill>
                <a:latin typeface="Poppins" panose="020B0604020202020204" pitchFamily="34" charset="0"/>
              </a:rPr>
              <a:t>, 2000 ? </a:t>
            </a:r>
          </a:p>
          <a:p>
            <a:pPr marL="285750" indent="-285750">
              <a:buFontTx/>
              <a:buChar char="-"/>
            </a:pPr>
            <a:r>
              <a:rPr lang="fr-FR" sz="2300" dirty="0"/>
              <a:t>Approche intégrée, systémique et unifiée de la santé publique, animale et environnementale </a:t>
            </a:r>
          </a:p>
          <a:p>
            <a:pPr marL="285750" indent="-285750">
              <a:buFontTx/>
              <a:buChar char="-"/>
            </a:pPr>
            <a:r>
              <a:rPr lang="fr-FR" sz="2300" dirty="0"/>
              <a:t>Echelles locales, nationales et planétaire. </a:t>
            </a:r>
          </a:p>
          <a:p>
            <a:pPr marL="285750" indent="-285750">
              <a:buFontTx/>
              <a:buChar char="-"/>
            </a:pPr>
            <a:r>
              <a:rPr lang="fr-FR" sz="2300" dirty="0"/>
              <a:t>Liens étroits entre la santé humaine, celle des animaux et l’état écologique global des </a:t>
            </a:r>
            <a:r>
              <a:rPr lang="fr-FR" sz="2300" dirty="0" err="1" smtClean="0"/>
              <a:t>socioécosystèmes</a:t>
            </a:r>
            <a:r>
              <a:rPr lang="fr-FR" sz="2300" dirty="0"/>
              <a:t>. </a:t>
            </a:r>
          </a:p>
          <a:p>
            <a:pPr marL="285750" indent="-285750">
              <a:buFontTx/>
              <a:buChar char="-"/>
            </a:pPr>
            <a:endParaRPr lang="fr-FR" sz="2300" dirty="0"/>
          </a:p>
          <a:p>
            <a:pPr marL="285750" indent="-285750">
              <a:buFontTx/>
              <a:buChar char="-"/>
            </a:pPr>
            <a:r>
              <a:rPr lang="fr-FR" sz="2300" dirty="0"/>
              <a:t>Approche pluridisciplinaire et globale des enjeux sanitaires. </a:t>
            </a:r>
          </a:p>
          <a:p>
            <a:pPr marL="285750" indent="-285750">
              <a:buFontTx/>
              <a:buChar char="-"/>
            </a:pPr>
            <a:r>
              <a:rPr lang="fr-FR" sz="2300" dirty="0"/>
              <a:t>Mieux comprendre les conséquences de certaines activités humaines, de nos modes de vie et comportements au sein des écosystèmes est également devenu une nécessité </a:t>
            </a:r>
          </a:p>
          <a:p>
            <a:pPr marL="285750" indent="-285750">
              <a:buFontTx/>
              <a:buChar char="-"/>
            </a:pPr>
            <a:endParaRPr lang="fr-FR" sz="2000" dirty="0"/>
          </a:p>
          <a:p>
            <a:pPr marL="285750" indent="-285750">
              <a:buFontTx/>
              <a:buChar char="-"/>
            </a:pPr>
            <a:r>
              <a:rPr lang="fr-FR" i="1" dirty="0" err="1"/>
              <a:t>Destoumieux</a:t>
            </a:r>
            <a:r>
              <a:rPr lang="fr-FR" i="1" dirty="0"/>
              <a:t>-Garzon D. et al. </a:t>
            </a:r>
            <a:r>
              <a:rPr lang="en-US" i="1" dirty="0"/>
              <a:t>(2018) The One Health Concept: 10 Years Old and a Long Road Ahead, Frontiers in Veterinary Science, 5, 14.</a:t>
            </a:r>
            <a:endParaRPr lang="fr-FR" i="1" dirty="0"/>
          </a:p>
          <a:p>
            <a:r>
              <a:rPr lang="fr-FR" dirty="0"/>
              <a:t/>
            </a:r>
            <a:br>
              <a:rPr lang="fr-FR" dirty="0"/>
            </a:br>
            <a:endParaRPr lang="fr-FR" dirty="0"/>
          </a:p>
        </p:txBody>
      </p:sp>
      <p:sp>
        <p:nvSpPr>
          <p:cNvPr id="15" name="Titre 1">
            <a:extLst>
              <a:ext uri="{FF2B5EF4-FFF2-40B4-BE49-F238E27FC236}">
                <a16:creationId xmlns:a16="http://schemas.microsoft.com/office/drawing/2014/main" id="{B3EAB8DE-F7D5-6644-9456-38E8CF031F96}"/>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16" name="Groupe 15">
            <a:extLst>
              <a:ext uri="{FF2B5EF4-FFF2-40B4-BE49-F238E27FC236}">
                <a16:creationId xmlns:a16="http://schemas.microsoft.com/office/drawing/2014/main" id="{E84EBDFD-888F-1A4B-810D-95F48DE56161}"/>
              </a:ext>
            </a:extLst>
          </p:cNvPr>
          <p:cNvGrpSpPr/>
          <p:nvPr/>
        </p:nvGrpSpPr>
        <p:grpSpPr>
          <a:xfrm>
            <a:off x="125268" y="417443"/>
            <a:ext cx="2362200" cy="1220925"/>
            <a:chOff x="1219199" y="442310"/>
            <a:chExt cx="9815278" cy="6100381"/>
          </a:xfrm>
        </p:grpSpPr>
        <p:pic>
          <p:nvPicPr>
            <p:cNvPr id="17" name="Image 16">
              <a:extLst>
                <a:ext uri="{FF2B5EF4-FFF2-40B4-BE49-F238E27FC236}">
                  <a16:creationId xmlns:a16="http://schemas.microsoft.com/office/drawing/2014/main" id="{D727D9FB-2F67-2842-8AC7-16384408B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8" name="Image 17">
              <a:extLst>
                <a:ext uri="{FF2B5EF4-FFF2-40B4-BE49-F238E27FC236}">
                  <a16:creationId xmlns:a16="http://schemas.microsoft.com/office/drawing/2014/main" id="{FAA0F9B9-7BA5-C749-9155-404D6186D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9" name="Image 18">
              <a:extLst>
                <a:ext uri="{FF2B5EF4-FFF2-40B4-BE49-F238E27FC236}">
                  <a16:creationId xmlns:a16="http://schemas.microsoft.com/office/drawing/2014/main" id="{04A75BCC-FB77-434F-B768-BFEF98D1B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20" name="Image 1">
              <a:extLst>
                <a:ext uri="{FF2B5EF4-FFF2-40B4-BE49-F238E27FC236}">
                  <a16:creationId xmlns:a16="http://schemas.microsoft.com/office/drawing/2014/main" id="{F74EE4B4-4E19-D547-A047-91C1E3FF62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1147C531-413C-7840-BD4C-E079CFCD5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22" name="Image 21">
              <a:extLst>
                <a:ext uri="{FF2B5EF4-FFF2-40B4-BE49-F238E27FC236}">
                  <a16:creationId xmlns:a16="http://schemas.microsoft.com/office/drawing/2014/main" id="{C1BFC3EC-98AC-D948-AEE0-305C7E5001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5688856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a:extLst>
              <a:ext uri="{FF2B5EF4-FFF2-40B4-BE49-F238E27FC236}">
                <a16:creationId xmlns:a16="http://schemas.microsoft.com/office/drawing/2014/main" id="{48BD3A37-995D-5F48-BCC4-4119160D7B21}"/>
              </a:ext>
            </a:extLst>
          </p:cNvPr>
          <p:cNvSpPr txBox="1"/>
          <p:nvPr/>
        </p:nvSpPr>
        <p:spPr>
          <a:xfrm>
            <a:off x="337930" y="1968560"/>
            <a:ext cx="11602279" cy="4985980"/>
          </a:xfrm>
          <a:prstGeom prst="rect">
            <a:avLst/>
          </a:prstGeom>
          <a:noFill/>
        </p:spPr>
        <p:txBody>
          <a:bodyPr wrap="square">
            <a:spAutoFit/>
          </a:bodyPr>
          <a:lstStyle/>
          <a:p>
            <a:pPr algn="just"/>
            <a:r>
              <a:rPr lang="fr-FR" sz="2400" b="1" dirty="0">
                <a:solidFill>
                  <a:srgbClr val="222222"/>
                </a:solidFill>
                <a:latin typeface="Poppins" panose="020B0604020202020204" pitchFamily="34" charset="0"/>
              </a:rPr>
              <a:t>Le workshop </a:t>
            </a:r>
            <a:r>
              <a:rPr lang="fr-FR" sz="2400" b="1" i="0" dirty="0" err="1">
                <a:solidFill>
                  <a:srgbClr val="222222"/>
                </a:solidFill>
                <a:effectLst/>
                <a:latin typeface="Poppins" panose="020B0604020202020204" pitchFamily="34" charset="0"/>
              </a:rPr>
              <a:t>Trans’Innov</a:t>
            </a:r>
            <a:r>
              <a:rPr lang="fr-FR" sz="2400" b="1" i="0" dirty="0">
                <a:solidFill>
                  <a:srgbClr val="222222"/>
                </a:solidFill>
                <a:effectLst/>
                <a:latin typeface="Poppins" panose="020B0604020202020204" pitchFamily="34" charset="0"/>
              </a:rPr>
              <a:t> 2021 « Santé Globale » :</a:t>
            </a:r>
          </a:p>
          <a:p>
            <a:pPr algn="just"/>
            <a:endParaRPr lang="fr-FR" b="0" i="0" dirty="0">
              <a:solidFill>
                <a:srgbClr val="222222"/>
              </a:solidFill>
              <a:effectLst/>
              <a:latin typeface="Poppins" panose="020B0604020202020204" pitchFamily="34" charset="0"/>
            </a:endParaRPr>
          </a:p>
          <a:p>
            <a:pPr algn="just"/>
            <a:r>
              <a:rPr lang="fr-FR" sz="2000" b="1" dirty="0">
                <a:solidFill>
                  <a:srgbClr val="222222"/>
                </a:solidFill>
                <a:latin typeface="Poppins" panose="020B0604020202020204" pitchFamily="34" charset="0"/>
              </a:rPr>
              <a:t>Le concept One </a:t>
            </a:r>
            <a:r>
              <a:rPr lang="fr-FR" sz="2000" b="1" dirty="0" err="1">
                <a:solidFill>
                  <a:srgbClr val="222222"/>
                </a:solidFill>
                <a:latin typeface="Poppins" panose="020B0604020202020204" pitchFamily="34" charset="0"/>
              </a:rPr>
              <a:t>Health</a:t>
            </a:r>
            <a:r>
              <a:rPr lang="fr-FR" sz="2000" b="1" dirty="0">
                <a:solidFill>
                  <a:srgbClr val="222222"/>
                </a:solidFill>
                <a:latin typeface="Poppins" panose="020B0604020202020204" pitchFamily="34" charset="0"/>
              </a:rPr>
              <a:t> ? </a:t>
            </a:r>
          </a:p>
          <a:p>
            <a:pPr marL="285750" indent="-285750" algn="just">
              <a:buFontTx/>
              <a:buChar char="-"/>
            </a:pPr>
            <a:r>
              <a:rPr lang="fr-FR" sz="2000" dirty="0">
                <a:solidFill>
                  <a:srgbClr val="222222"/>
                </a:solidFill>
                <a:latin typeface="Poppins" panose="020B0604020202020204" pitchFamily="34" charset="0"/>
              </a:rPr>
              <a:t>Partager les questions de recherche autour du concept de « santé globale » selon différents cadres de lecture et apports des diverses disciplines scientifiques</a:t>
            </a:r>
          </a:p>
          <a:p>
            <a:pPr marL="285750" indent="-285750" algn="just">
              <a:buFontTx/>
              <a:buChar char="-"/>
            </a:pPr>
            <a:endParaRPr lang="fr-FR" sz="2000" dirty="0">
              <a:solidFill>
                <a:srgbClr val="222222"/>
              </a:solidFill>
              <a:latin typeface="Poppins" panose="020B0604020202020204" pitchFamily="34" charset="0"/>
            </a:endParaRPr>
          </a:p>
          <a:p>
            <a:pPr marL="285750" indent="-285750" algn="just">
              <a:buFontTx/>
              <a:buChar char="-"/>
            </a:pPr>
            <a:r>
              <a:rPr lang="fr-FR" sz="2000" b="0" i="0" dirty="0">
                <a:solidFill>
                  <a:srgbClr val="222222"/>
                </a:solidFill>
                <a:effectLst/>
                <a:latin typeface="Poppins" panose="020B0604020202020204" pitchFamily="34" charset="0"/>
              </a:rPr>
              <a:t>Une prise de conscience des liens étroits entre la santé humaine, celle des animaux et l’état écologique global des socio-écosystèmes. </a:t>
            </a:r>
          </a:p>
          <a:p>
            <a:pPr marL="285750" indent="-285750" algn="just">
              <a:buFontTx/>
              <a:buChar char="-"/>
            </a:pPr>
            <a:endParaRPr lang="fr-FR" sz="2000" b="0" i="0" dirty="0">
              <a:solidFill>
                <a:srgbClr val="222222"/>
              </a:solidFill>
              <a:effectLst/>
              <a:latin typeface="Poppins" panose="020B0604020202020204" pitchFamily="34" charset="0"/>
            </a:endParaRPr>
          </a:p>
          <a:p>
            <a:pPr marL="285750" indent="-285750" algn="just">
              <a:buFontTx/>
              <a:buChar char="-"/>
            </a:pPr>
            <a:r>
              <a:rPr lang="fr-FR" sz="2000" b="0" i="0" dirty="0">
                <a:solidFill>
                  <a:srgbClr val="222222"/>
                </a:solidFill>
                <a:effectLst/>
                <a:latin typeface="Poppins" panose="020B0604020202020204" pitchFamily="34" charset="0"/>
              </a:rPr>
              <a:t>Promouvoir une approche pluridisciplinaire et globale des enjeux sanitaires. </a:t>
            </a:r>
          </a:p>
          <a:p>
            <a:pPr marL="285750" indent="-285750" algn="just">
              <a:buFontTx/>
              <a:buChar char="-"/>
            </a:pPr>
            <a:endParaRPr lang="fr-FR" sz="2000" dirty="0">
              <a:solidFill>
                <a:srgbClr val="222222"/>
              </a:solidFill>
              <a:latin typeface="Poppins" panose="020B0604020202020204" pitchFamily="34" charset="0"/>
            </a:endParaRPr>
          </a:p>
          <a:p>
            <a:pPr marL="285750" indent="-285750" algn="just">
              <a:buFontTx/>
              <a:buChar char="-"/>
            </a:pPr>
            <a:r>
              <a:rPr lang="fr-FR" sz="2000" b="0" i="0" dirty="0">
                <a:solidFill>
                  <a:srgbClr val="222222"/>
                </a:solidFill>
                <a:effectLst/>
                <a:latin typeface="Poppins" panose="020B0604020202020204" pitchFamily="34" charset="0"/>
              </a:rPr>
              <a:t>Quels sont les enjeux, les dynamiques d’innovations, le rôle des connaissances et des savoirs et les stratégies des acteurs dans ces contextes de transitions agro-écologiques et d’adaptation au changement climatique?</a:t>
            </a:r>
          </a:p>
          <a:p>
            <a:r>
              <a:rPr lang="fr-FR" dirty="0"/>
              <a:t/>
            </a:r>
            <a:br>
              <a:rPr lang="fr-FR" dirty="0"/>
            </a:br>
            <a:endParaRPr lang="fr-FR" dirty="0"/>
          </a:p>
        </p:txBody>
      </p:sp>
      <p:sp>
        <p:nvSpPr>
          <p:cNvPr id="15" name="Titre 1">
            <a:extLst>
              <a:ext uri="{FF2B5EF4-FFF2-40B4-BE49-F238E27FC236}">
                <a16:creationId xmlns:a16="http://schemas.microsoft.com/office/drawing/2014/main" id="{B3EAB8DE-F7D5-6644-9456-38E8CF031F96}"/>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16" name="Groupe 15">
            <a:extLst>
              <a:ext uri="{FF2B5EF4-FFF2-40B4-BE49-F238E27FC236}">
                <a16:creationId xmlns:a16="http://schemas.microsoft.com/office/drawing/2014/main" id="{E84EBDFD-888F-1A4B-810D-95F48DE56161}"/>
              </a:ext>
            </a:extLst>
          </p:cNvPr>
          <p:cNvGrpSpPr/>
          <p:nvPr/>
        </p:nvGrpSpPr>
        <p:grpSpPr>
          <a:xfrm>
            <a:off x="125268" y="417443"/>
            <a:ext cx="2362200" cy="1220925"/>
            <a:chOff x="1219199" y="442310"/>
            <a:chExt cx="9815278" cy="6100381"/>
          </a:xfrm>
        </p:grpSpPr>
        <p:pic>
          <p:nvPicPr>
            <p:cNvPr id="17" name="Image 16">
              <a:extLst>
                <a:ext uri="{FF2B5EF4-FFF2-40B4-BE49-F238E27FC236}">
                  <a16:creationId xmlns:a16="http://schemas.microsoft.com/office/drawing/2014/main" id="{D727D9FB-2F67-2842-8AC7-16384408B0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8" name="Image 17">
              <a:extLst>
                <a:ext uri="{FF2B5EF4-FFF2-40B4-BE49-F238E27FC236}">
                  <a16:creationId xmlns:a16="http://schemas.microsoft.com/office/drawing/2014/main" id="{FAA0F9B9-7BA5-C749-9155-404D6186D0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9" name="Image 18">
              <a:extLst>
                <a:ext uri="{FF2B5EF4-FFF2-40B4-BE49-F238E27FC236}">
                  <a16:creationId xmlns:a16="http://schemas.microsoft.com/office/drawing/2014/main" id="{04A75BCC-FB77-434F-B768-BFEF98D1B2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20" name="Image 1">
              <a:extLst>
                <a:ext uri="{FF2B5EF4-FFF2-40B4-BE49-F238E27FC236}">
                  <a16:creationId xmlns:a16="http://schemas.microsoft.com/office/drawing/2014/main" id="{F74EE4B4-4E19-D547-A047-91C1E3FF628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1147C531-413C-7840-BD4C-E079CFCD59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22" name="Image 21">
              <a:extLst>
                <a:ext uri="{FF2B5EF4-FFF2-40B4-BE49-F238E27FC236}">
                  <a16:creationId xmlns:a16="http://schemas.microsoft.com/office/drawing/2014/main" id="{C1BFC3EC-98AC-D948-AEE0-305C7E5001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pic>
        <p:nvPicPr>
          <p:cNvPr id="23" name="Image 22">
            <a:extLst>
              <a:ext uri="{FF2B5EF4-FFF2-40B4-BE49-F238E27FC236}">
                <a16:creationId xmlns:a16="http://schemas.microsoft.com/office/drawing/2014/main" id="{A5AE85AB-5522-A844-9445-8A7E106F1732}"/>
              </a:ext>
            </a:extLst>
          </p:cNvPr>
          <p:cNvPicPr>
            <a:picLocks noChangeAspect="1"/>
          </p:cNvPicPr>
          <p:nvPr/>
        </p:nvPicPr>
        <p:blipFill>
          <a:blip r:embed="rId9"/>
          <a:stretch>
            <a:fillRect/>
          </a:stretch>
        </p:blipFill>
        <p:spPr>
          <a:xfrm>
            <a:off x="7556638" y="6238064"/>
            <a:ext cx="4552950" cy="612140"/>
          </a:xfrm>
          <a:prstGeom prst="rect">
            <a:avLst/>
          </a:prstGeom>
        </p:spPr>
      </p:pic>
    </p:spTree>
    <p:extLst>
      <p:ext uri="{BB962C8B-B14F-4D97-AF65-F5344CB8AC3E}">
        <p14:creationId xmlns:p14="http://schemas.microsoft.com/office/powerpoint/2010/main" val="4198976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Espace réservé du contenu 13">
            <a:extLst>
              <a:ext uri="{FF2B5EF4-FFF2-40B4-BE49-F238E27FC236}">
                <a16:creationId xmlns:a16="http://schemas.microsoft.com/office/drawing/2014/main" id="{75E2E30E-141F-DB4B-9EF0-DF861D2D0B4B}"/>
              </a:ext>
            </a:extLst>
          </p:cNvPr>
          <p:cNvSpPr>
            <a:spLocks noGrp="1"/>
          </p:cNvSpPr>
          <p:nvPr>
            <p:ph idx="1"/>
          </p:nvPr>
        </p:nvSpPr>
        <p:spPr>
          <a:xfrm>
            <a:off x="125268" y="1929183"/>
            <a:ext cx="11735428" cy="4351338"/>
          </a:xfrm>
        </p:spPr>
        <p:txBody>
          <a:bodyPr>
            <a:normAutofit/>
          </a:bodyPr>
          <a:lstStyle/>
          <a:p>
            <a:r>
              <a:rPr lang="fr-FR" dirty="0"/>
              <a:t>Ces échanges autour de trois sessions thématiques associé aux enjeux de santé globale : </a:t>
            </a:r>
          </a:p>
          <a:p>
            <a:pPr marL="0" indent="0">
              <a:buNone/>
            </a:pPr>
            <a:endParaRPr lang="fr-FR" dirty="0"/>
          </a:p>
          <a:p>
            <a:r>
              <a:rPr lang="fr-FR" dirty="0"/>
              <a:t>Session 1: </a:t>
            </a:r>
            <a:r>
              <a:rPr lang="fr-FR" b="1" dirty="0"/>
              <a:t>Innovations et processus de transitions : analyse critique des nouveaux paradigmes</a:t>
            </a:r>
            <a:r>
              <a:rPr lang="fr-FR" dirty="0"/>
              <a:t> </a:t>
            </a:r>
          </a:p>
          <a:p>
            <a:r>
              <a:rPr lang="fr-FR" dirty="0"/>
              <a:t>Session 2: </a:t>
            </a:r>
            <a:r>
              <a:rPr lang="fr-FR" b="1" dirty="0"/>
              <a:t>Enjeux et controverses autour de la protection des plantes. </a:t>
            </a:r>
            <a:endParaRPr lang="fr-FR" dirty="0"/>
          </a:p>
          <a:p>
            <a:r>
              <a:rPr lang="fr-FR" dirty="0"/>
              <a:t>Session 3: </a:t>
            </a:r>
            <a:r>
              <a:rPr lang="fr-FR" b="1" dirty="0"/>
              <a:t>Données, Numériques et Sciences participatives.</a:t>
            </a:r>
            <a:endParaRPr lang="fr-FR" dirty="0"/>
          </a:p>
        </p:txBody>
      </p:sp>
      <p:sp>
        <p:nvSpPr>
          <p:cNvPr id="15" name="Titre 1">
            <a:extLst>
              <a:ext uri="{FF2B5EF4-FFF2-40B4-BE49-F238E27FC236}">
                <a16:creationId xmlns:a16="http://schemas.microsoft.com/office/drawing/2014/main" id="{16EC1C3F-186D-6E49-979D-3E6F6C891575}"/>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16" name="Groupe 15">
            <a:extLst>
              <a:ext uri="{FF2B5EF4-FFF2-40B4-BE49-F238E27FC236}">
                <a16:creationId xmlns:a16="http://schemas.microsoft.com/office/drawing/2014/main" id="{ED087CF3-2BD0-F24D-97A4-4ECF276C4C72}"/>
              </a:ext>
            </a:extLst>
          </p:cNvPr>
          <p:cNvGrpSpPr/>
          <p:nvPr/>
        </p:nvGrpSpPr>
        <p:grpSpPr>
          <a:xfrm>
            <a:off x="125268" y="417443"/>
            <a:ext cx="2362200" cy="1220925"/>
            <a:chOff x="1219199" y="442310"/>
            <a:chExt cx="9815278" cy="6100381"/>
          </a:xfrm>
        </p:grpSpPr>
        <p:pic>
          <p:nvPicPr>
            <p:cNvPr id="17" name="Image 16">
              <a:extLst>
                <a:ext uri="{FF2B5EF4-FFF2-40B4-BE49-F238E27FC236}">
                  <a16:creationId xmlns:a16="http://schemas.microsoft.com/office/drawing/2014/main" id="{AF7F7104-605A-CF4E-8291-8CEE70857A3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18" name="Image 17">
              <a:extLst>
                <a:ext uri="{FF2B5EF4-FFF2-40B4-BE49-F238E27FC236}">
                  <a16:creationId xmlns:a16="http://schemas.microsoft.com/office/drawing/2014/main" id="{5C1D95BC-FD33-ED4E-9207-CBC0B739C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9" name="Image 18">
              <a:extLst>
                <a:ext uri="{FF2B5EF4-FFF2-40B4-BE49-F238E27FC236}">
                  <a16:creationId xmlns:a16="http://schemas.microsoft.com/office/drawing/2014/main" id="{0BA1919D-9ABB-7943-AD75-29D625AF5D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20" name="Image 1">
              <a:extLst>
                <a:ext uri="{FF2B5EF4-FFF2-40B4-BE49-F238E27FC236}">
                  <a16:creationId xmlns:a16="http://schemas.microsoft.com/office/drawing/2014/main" id="{B413629D-67A8-E247-8997-3252F474D7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a:extLst>
                <a:ext uri="{FF2B5EF4-FFF2-40B4-BE49-F238E27FC236}">
                  <a16:creationId xmlns:a16="http://schemas.microsoft.com/office/drawing/2014/main" id="{4939DE74-B546-1D46-855C-DC70A23AE2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22" name="Image 21">
              <a:extLst>
                <a:ext uri="{FF2B5EF4-FFF2-40B4-BE49-F238E27FC236}">
                  <a16:creationId xmlns:a16="http://schemas.microsoft.com/office/drawing/2014/main" id="{9749E2A4-D012-FF4C-8F60-92DBDE3FC5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pic>
        <p:nvPicPr>
          <p:cNvPr id="23" name="Image 22">
            <a:extLst>
              <a:ext uri="{FF2B5EF4-FFF2-40B4-BE49-F238E27FC236}">
                <a16:creationId xmlns:a16="http://schemas.microsoft.com/office/drawing/2014/main" id="{2B8FDAF4-6989-0E41-8471-F8EECF0A0BAB}"/>
              </a:ext>
            </a:extLst>
          </p:cNvPr>
          <p:cNvPicPr>
            <a:picLocks noChangeAspect="1"/>
          </p:cNvPicPr>
          <p:nvPr/>
        </p:nvPicPr>
        <p:blipFill>
          <a:blip r:embed="rId8"/>
          <a:stretch>
            <a:fillRect/>
          </a:stretch>
        </p:blipFill>
        <p:spPr>
          <a:xfrm>
            <a:off x="7576517" y="6124547"/>
            <a:ext cx="4552950" cy="612140"/>
          </a:xfrm>
          <a:prstGeom prst="rect">
            <a:avLst/>
          </a:prstGeom>
        </p:spPr>
      </p:pic>
    </p:spTree>
    <p:extLst>
      <p:ext uri="{BB962C8B-B14F-4D97-AF65-F5344CB8AC3E}">
        <p14:creationId xmlns:p14="http://schemas.microsoft.com/office/powerpoint/2010/main" val="2110592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7178CAB6-EBD5-9F4D-BC08-EA4C3BA1786C}"/>
              </a:ext>
            </a:extLst>
          </p:cNvPr>
          <p:cNvSpPr>
            <a:spLocks noGrp="1"/>
          </p:cNvSpPr>
          <p:nvPr>
            <p:ph idx="1"/>
          </p:nvPr>
        </p:nvSpPr>
        <p:spPr>
          <a:xfrm>
            <a:off x="125268" y="1794346"/>
            <a:ext cx="11748680" cy="4698529"/>
          </a:xfrm>
        </p:spPr>
        <p:txBody>
          <a:bodyPr>
            <a:normAutofit/>
          </a:bodyPr>
          <a:lstStyle/>
          <a:p>
            <a:pPr marL="0" indent="0" algn="ctr">
              <a:buNone/>
            </a:pPr>
            <a:r>
              <a:rPr lang="fr-FR" b="1" dirty="0"/>
              <a:t>10h00-12h00 </a:t>
            </a:r>
          </a:p>
          <a:p>
            <a:r>
              <a:rPr lang="fr-FR" b="1" dirty="0"/>
              <a:t>Session 1 – Innovations et processus de transitions : analyse critique des nouveaux paradigmes. </a:t>
            </a:r>
            <a:r>
              <a:rPr lang="fr-FR" dirty="0"/>
              <a:t>Chairs : V. Saint </a:t>
            </a:r>
            <a:r>
              <a:rPr lang="fr-FR" dirty="0" err="1"/>
              <a:t>Ges</a:t>
            </a:r>
            <a:r>
              <a:rPr lang="fr-FR" dirty="0"/>
              <a:t>, S. </a:t>
            </a:r>
            <a:r>
              <a:rPr lang="fr-FR" dirty="0" err="1"/>
              <a:t>Pissonnier</a:t>
            </a:r>
            <a:r>
              <a:rPr lang="fr-FR" dirty="0"/>
              <a:t>, A. Mazé </a:t>
            </a:r>
          </a:p>
          <a:p>
            <a:r>
              <a:rPr lang="fr-FR" b="1" i="1" dirty="0"/>
              <a:t>Technologie, Institutions et pouvoir : une économie politique des industries de la santé. </a:t>
            </a:r>
            <a:r>
              <a:rPr lang="fr-FR" dirty="0"/>
              <a:t>Matthieu </a:t>
            </a:r>
            <a:r>
              <a:rPr lang="fr-FR" dirty="0" err="1"/>
              <a:t>Montalban</a:t>
            </a:r>
            <a:r>
              <a:rPr lang="fr-FR" dirty="0"/>
              <a:t> </a:t>
            </a:r>
          </a:p>
          <a:p>
            <a:r>
              <a:rPr lang="fr-FR" b="1" dirty="0"/>
              <a:t>La croissance verte contre la nature ? </a:t>
            </a:r>
            <a:r>
              <a:rPr lang="fr-FR" dirty="0"/>
              <a:t>Hélène Tordjman </a:t>
            </a:r>
          </a:p>
          <a:p>
            <a:r>
              <a:rPr lang="fr-FR" b="1" dirty="0"/>
              <a:t>Motivations et engagement dans les transitions </a:t>
            </a:r>
            <a:r>
              <a:rPr lang="fr-FR" b="1" dirty="0" err="1"/>
              <a:t>agroécologiques</a:t>
            </a:r>
            <a:r>
              <a:rPr lang="fr-FR" b="1" dirty="0"/>
              <a:t>. Incertitudes et impacts</a:t>
            </a:r>
            <a:r>
              <a:rPr lang="fr-FR" dirty="0"/>
              <a:t>. Guillaume Martin</a:t>
            </a:r>
          </a:p>
          <a:p>
            <a:pPr algn="ctr"/>
            <a:r>
              <a:rPr lang="fr-FR" b="1" dirty="0"/>
              <a:t>12-13:30 Déjeuner </a:t>
            </a:r>
          </a:p>
        </p:txBody>
      </p:sp>
      <p:sp>
        <p:nvSpPr>
          <p:cNvPr id="4" name="Titre 1">
            <a:extLst>
              <a:ext uri="{FF2B5EF4-FFF2-40B4-BE49-F238E27FC236}">
                <a16:creationId xmlns:a16="http://schemas.microsoft.com/office/drawing/2014/main" id="{7A753997-0378-4D4B-94F9-7B23EA6783B3}"/>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5" name="Groupe 4">
            <a:extLst>
              <a:ext uri="{FF2B5EF4-FFF2-40B4-BE49-F238E27FC236}">
                <a16:creationId xmlns:a16="http://schemas.microsoft.com/office/drawing/2014/main" id="{20713F21-768F-4244-92AF-CEA655233A90}"/>
              </a:ext>
            </a:extLst>
          </p:cNvPr>
          <p:cNvGrpSpPr/>
          <p:nvPr/>
        </p:nvGrpSpPr>
        <p:grpSpPr>
          <a:xfrm>
            <a:off x="125268" y="417443"/>
            <a:ext cx="2362200" cy="1220925"/>
            <a:chOff x="1219199" y="442310"/>
            <a:chExt cx="9815278" cy="6100381"/>
          </a:xfrm>
        </p:grpSpPr>
        <p:pic>
          <p:nvPicPr>
            <p:cNvPr id="6" name="Image 5">
              <a:extLst>
                <a:ext uri="{FF2B5EF4-FFF2-40B4-BE49-F238E27FC236}">
                  <a16:creationId xmlns:a16="http://schemas.microsoft.com/office/drawing/2014/main" id="{60425D1A-5B24-8E47-8153-20FADC11ABB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7" name="Image 6">
              <a:extLst>
                <a:ext uri="{FF2B5EF4-FFF2-40B4-BE49-F238E27FC236}">
                  <a16:creationId xmlns:a16="http://schemas.microsoft.com/office/drawing/2014/main" id="{8F89650F-D342-B340-B037-E6D324AEF2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8" name="Image 7">
              <a:extLst>
                <a:ext uri="{FF2B5EF4-FFF2-40B4-BE49-F238E27FC236}">
                  <a16:creationId xmlns:a16="http://schemas.microsoft.com/office/drawing/2014/main" id="{DD1E23FD-C9E0-9D4F-9C34-25AAD83CC52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9" name="Image 1">
              <a:extLst>
                <a:ext uri="{FF2B5EF4-FFF2-40B4-BE49-F238E27FC236}">
                  <a16:creationId xmlns:a16="http://schemas.microsoft.com/office/drawing/2014/main" id="{CF92A23C-61D4-5548-9ED8-E67568085C0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a:extLst>
                <a:ext uri="{FF2B5EF4-FFF2-40B4-BE49-F238E27FC236}">
                  <a16:creationId xmlns:a16="http://schemas.microsoft.com/office/drawing/2014/main" id="{853FFA8D-E7B4-EC4F-8422-ABB647D0D6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1" name="Image 10">
              <a:extLst>
                <a:ext uri="{FF2B5EF4-FFF2-40B4-BE49-F238E27FC236}">
                  <a16:creationId xmlns:a16="http://schemas.microsoft.com/office/drawing/2014/main" id="{D3404E56-49A5-B046-8D2E-F1E518D0F6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3078198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87AA096-6620-864D-9FC9-A658534D81C1}"/>
              </a:ext>
            </a:extLst>
          </p:cNvPr>
          <p:cNvSpPr txBox="1"/>
          <p:nvPr/>
        </p:nvSpPr>
        <p:spPr>
          <a:xfrm>
            <a:off x="326335" y="1850724"/>
            <a:ext cx="11353800" cy="4401205"/>
          </a:xfrm>
          <a:prstGeom prst="rect">
            <a:avLst/>
          </a:prstGeom>
          <a:noFill/>
        </p:spPr>
        <p:txBody>
          <a:bodyPr wrap="square">
            <a:spAutoFit/>
          </a:bodyPr>
          <a:lstStyle/>
          <a:p>
            <a:pPr algn="ctr"/>
            <a:r>
              <a:rPr lang="fr-FR" sz="2800" b="1" dirty="0"/>
              <a:t>13h30-15h30 </a:t>
            </a:r>
          </a:p>
          <a:p>
            <a:pPr algn="just"/>
            <a:r>
              <a:rPr lang="fr-FR" sz="2800" b="1" dirty="0"/>
              <a:t>Session 2 – Enjeux et controverses autour de la protection des plantes. Chairs : </a:t>
            </a:r>
            <a:r>
              <a:rPr lang="fr-FR" sz="2800" dirty="0"/>
              <a:t>G. Teil, V. </a:t>
            </a:r>
            <a:r>
              <a:rPr lang="fr-FR" sz="2800" dirty="0" err="1"/>
              <a:t>Souchère</a:t>
            </a:r>
            <a:r>
              <a:rPr lang="fr-FR" sz="2800" dirty="0"/>
              <a:t>. </a:t>
            </a:r>
          </a:p>
          <a:p>
            <a:pPr marL="457200" indent="-457200" algn="just">
              <a:buFont typeface="Arial" panose="020B0604020202020204" pitchFamily="34" charset="0"/>
              <a:buChar char="•"/>
            </a:pPr>
            <a:r>
              <a:rPr lang="fr-FR" sz="2800" b="1" dirty="0"/>
              <a:t>De la science à la décision. La traduction des données épidémiologiques dans les politiques de contrôle des pesticides. </a:t>
            </a:r>
            <a:r>
              <a:rPr lang="fr-FR" sz="2800" dirty="0"/>
              <a:t>Jean Noel </a:t>
            </a:r>
            <a:r>
              <a:rPr lang="fr-FR" sz="2800" dirty="0" err="1"/>
              <a:t>Jouzel</a:t>
            </a:r>
            <a:endParaRPr lang="fr-FR" sz="2800" dirty="0"/>
          </a:p>
          <a:p>
            <a:pPr marL="457200" indent="-457200" algn="just">
              <a:buFont typeface="Arial" panose="020B0604020202020204" pitchFamily="34" charset="0"/>
              <a:buChar char="•"/>
            </a:pPr>
            <a:r>
              <a:rPr lang="fr-FR" sz="2800" b="1" dirty="0"/>
              <a:t>Le rôle de technologies alternatives dans la production de (dis)continuités - Le cas des (bio)pesticides en agriculture</a:t>
            </a:r>
            <a:r>
              <a:rPr lang="fr-FR" sz="2800" dirty="0"/>
              <a:t>. Frédéric Goulet </a:t>
            </a:r>
          </a:p>
          <a:p>
            <a:pPr marL="457200" indent="-457200" algn="just">
              <a:buFont typeface="Arial" panose="020B0604020202020204" pitchFamily="34" charset="0"/>
              <a:buChar char="•"/>
            </a:pPr>
            <a:r>
              <a:rPr lang="fr-FR" sz="2800" b="1" dirty="0"/>
              <a:t>Enjeux sociologiques et écologiques de la Technique de l’Insecte Stérile en France : une perspective multi acteurs. </a:t>
            </a:r>
            <a:r>
              <a:rPr lang="fr-FR" sz="2800" dirty="0"/>
              <a:t>Simon </a:t>
            </a:r>
            <a:r>
              <a:rPr lang="fr-FR" sz="2800" dirty="0" err="1"/>
              <a:t>Fellous</a:t>
            </a:r>
            <a:endParaRPr lang="fr-FR" sz="2800" dirty="0"/>
          </a:p>
        </p:txBody>
      </p:sp>
      <p:sp>
        <p:nvSpPr>
          <p:cNvPr id="6" name="Titre 1">
            <a:extLst>
              <a:ext uri="{FF2B5EF4-FFF2-40B4-BE49-F238E27FC236}">
                <a16:creationId xmlns:a16="http://schemas.microsoft.com/office/drawing/2014/main" id="{DCC53E4F-B468-014B-AB35-C86D922DF63A}"/>
              </a:ext>
            </a:extLst>
          </p:cNvPr>
          <p:cNvSpPr>
            <a:spLocks noGrp="1"/>
          </p:cNvSpPr>
          <p:nvPr>
            <p:ph type="title"/>
          </p:nvPr>
        </p:nvSpPr>
        <p:spPr>
          <a:xfrm>
            <a:off x="838200" y="365125"/>
            <a:ext cx="10515600" cy="1325563"/>
          </a:xfrm>
          <a:solidFill>
            <a:schemeClr val="accent6">
              <a:lumMod val="60000"/>
              <a:lumOff val="40000"/>
            </a:schemeClr>
          </a:solidFill>
        </p:spPr>
        <p:txBody>
          <a:bodyPr>
            <a:normAutofit/>
          </a:bodyPr>
          <a:lstStyle/>
          <a:p>
            <a:pPr algn="r"/>
            <a:r>
              <a:rPr lang="en-GB" sz="3200" b="1" dirty="0"/>
              <a:t>Workshop </a:t>
            </a:r>
            <a:r>
              <a:rPr lang="en-GB" sz="3200" b="1" dirty="0" err="1"/>
              <a:t>Trans’Innov</a:t>
            </a:r>
            <a:r>
              <a:rPr lang="en-GB" sz="3200" b="1" dirty="0"/>
              <a:t> – 3 </a:t>
            </a:r>
            <a:r>
              <a:rPr lang="en-GB" sz="3200" b="1" dirty="0" err="1"/>
              <a:t>décembre</a:t>
            </a:r>
            <a:r>
              <a:rPr lang="en-GB" sz="3200" b="1" dirty="0"/>
              <a:t> 2021</a:t>
            </a:r>
            <a:r>
              <a:rPr lang="en-GB" dirty="0"/>
              <a:t/>
            </a:r>
            <a:br>
              <a:rPr lang="en-GB" dirty="0"/>
            </a:br>
            <a:r>
              <a:rPr lang="fr-FR" sz="2400" b="1" dirty="0"/>
              <a:t>Santé globale et innovations.</a:t>
            </a:r>
            <a:r>
              <a:rPr lang="fr-FR" sz="2400" dirty="0"/>
              <a:t/>
            </a:r>
            <a:br>
              <a:rPr lang="fr-FR" sz="2400" dirty="0"/>
            </a:br>
            <a:r>
              <a:rPr lang="fr-FR" sz="2400" b="1" i="1" dirty="0"/>
              <a:t>Regards croisés pour accompagner les transitions du monde agricole.</a:t>
            </a:r>
            <a:r>
              <a:rPr lang="fr-FR" sz="2400" dirty="0"/>
              <a:t> </a:t>
            </a:r>
            <a:endParaRPr lang="en-GB" dirty="0"/>
          </a:p>
        </p:txBody>
      </p:sp>
      <p:grpSp>
        <p:nvGrpSpPr>
          <p:cNvPr id="7" name="Groupe 6">
            <a:extLst>
              <a:ext uri="{FF2B5EF4-FFF2-40B4-BE49-F238E27FC236}">
                <a16:creationId xmlns:a16="http://schemas.microsoft.com/office/drawing/2014/main" id="{E4A18465-12FF-224C-A1F3-EAD31BCE6FFE}"/>
              </a:ext>
            </a:extLst>
          </p:cNvPr>
          <p:cNvGrpSpPr/>
          <p:nvPr/>
        </p:nvGrpSpPr>
        <p:grpSpPr>
          <a:xfrm>
            <a:off x="125268" y="417443"/>
            <a:ext cx="2362200" cy="1220925"/>
            <a:chOff x="1219199" y="442310"/>
            <a:chExt cx="9815278" cy="6100381"/>
          </a:xfrm>
        </p:grpSpPr>
        <p:pic>
          <p:nvPicPr>
            <p:cNvPr id="8" name="Image 7">
              <a:extLst>
                <a:ext uri="{FF2B5EF4-FFF2-40B4-BE49-F238E27FC236}">
                  <a16:creationId xmlns:a16="http://schemas.microsoft.com/office/drawing/2014/main" id="{39D267B5-D3CF-A14F-9AFB-A8957D80A1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199" y="442310"/>
              <a:ext cx="9753600" cy="6096000"/>
            </a:xfrm>
            <a:prstGeom prst="rect">
              <a:avLst/>
            </a:prstGeom>
          </p:spPr>
        </p:pic>
        <p:pic>
          <p:nvPicPr>
            <p:cNvPr id="9" name="Image 8">
              <a:extLst>
                <a:ext uri="{FF2B5EF4-FFF2-40B4-BE49-F238E27FC236}">
                  <a16:creationId xmlns:a16="http://schemas.microsoft.com/office/drawing/2014/main" id="{14A0FEE9-85BA-C84E-BA0A-A1C31B1A2E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7442" y="5791200"/>
              <a:ext cx="2035357" cy="751491"/>
            </a:xfrm>
            <a:prstGeom prst="rect">
              <a:avLst/>
            </a:prstGeom>
          </p:spPr>
        </p:pic>
        <p:pic>
          <p:nvPicPr>
            <p:cNvPr id="10" name="Image 9">
              <a:extLst>
                <a:ext uri="{FF2B5EF4-FFF2-40B4-BE49-F238E27FC236}">
                  <a16:creationId xmlns:a16="http://schemas.microsoft.com/office/drawing/2014/main" id="{90597044-885E-D346-820D-8A1DD196E76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34120" y="5273270"/>
              <a:ext cx="1800357" cy="580992"/>
            </a:xfrm>
            <a:prstGeom prst="rect">
              <a:avLst/>
            </a:prstGeom>
          </p:spPr>
        </p:pic>
        <p:pic>
          <p:nvPicPr>
            <p:cNvPr id="11" name="Image 1">
              <a:extLst>
                <a:ext uri="{FF2B5EF4-FFF2-40B4-BE49-F238E27FC236}">
                  <a16:creationId xmlns:a16="http://schemas.microsoft.com/office/drawing/2014/main" id="{08902E54-A615-6248-B605-D72F120AD04D}"/>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4724" y="1241933"/>
              <a:ext cx="1437239" cy="76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11">
              <a:extLst>
                <a:ext uri="{FF2B5EF4-FFF2-40B4-BE49-F238E27FC236}">
                  <a16:creationId xmlns:a16="http://schemas.microsoft.com/office/drawing/2014/main" id="{307A2470-D475-BB4E-A7D3-1289971618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40688" y="458513"/>
              <a:ext cx="2035512" cy="691933"/>
            </a:xfrm>
            <a:prstGeom prst="rect">
              <a:avLst/>
            </a:prstGeom>
          </p:spPr>
        </p:pic>
        <p:pic>
          <p:nvPicPr>
            <p:cNvPr id="13" name="Image 12">
              <a:extLst>
                <a:ext uri="{FF2B5EF4-FFF2-40B4-BE49-F238E27FC236}">
                  <a16:creationId xmlns:a16="http://schemas.microsoft.com/office/drawing/2014/main" id="{7DF59813-51B1-EB48-A865-AB09F42A1E8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25221" y="5597925"/>
              <a:ext cx="1612221" cy="881703"/>
            </a:xfrm>
            <a:prstGeom prst="rect">
              <a:avLst/>
            </a:prstGeom>
          </p:spPr>
        </p:pic>
      </p:grpSp>
    </p:spTree>
    <p:extLst>
      <p:ext uri="{BB962C8B-B14F-4D97-AF65-F5344CB8AC3E}">
        <p14:creationId xmlns:p14="http://schemas.microsoft.com/office/powerpoint/2010/main" val="228639207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793</TotalTime>
  <Words>1941</Words>
  <Application>Microsoft Office PowerPoint</Application>
  <PresentationFormat>Grand écran</PresentationFormat>
  <Paragraphs>496</Paragraphs>
  <Slides>46</Slides>
  <Notes>7</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46</vt:i4>
      </vt:variant>
    </vt:vector>
  </HeadingPairs>
  <TitlesOfParts>
    <vt:vector size="54" baseType="lpstr">
      <vt:lpstr>Arial</vt:lpstr>
      <vt:lpstr>Calibri</vt:lpstr>
      <vt:lpstr>Calibri Light</vt:lpstr>
      <vt:lpstr>Lucida Grande</vt:lpstr>
      <vt:lpstr>Poppins</vt:lpstr>
      <vt:lpstr>Times New Roman</vt:lpstr>
      <vt:lpstr>Wingdings</vt:lpstr>
      <vt:lpstr>Thème Office</vt:lpstr>
      <vt:lpstr>Présentation PowerPoint</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Technologie, Institutions et pouvoir : une économie politique des industries de la santé.  Matthieu Montalban (GREThA, UMR CNRS-Université de Bordeaux) </vt:lpstr>
      <vt:lpstr>La croissance verte contre la nature ?  Hélène Tordjman (IFRIS - Université Paris XIII) </vt:lpstr>
      <vt:lpstr>Motivations et engagement dans les transitions agroécologiques. Incertitudes et impacts.  Guillaume Martin (UMR AGIR : INRAE, INPT, ENSFEA, CNRS)  </vt:lpstr>
      <vt:lpstr>Motivations d’éleveurs laitiers aveyronnais pour se convertir à l’AB lors de la crise laitière de 2015-16</vt:lpstr>
      <vt:lpstr>Une baisse généralisée du prix du lait en 2015</vt:lpstr>
      <vt:lpstr>Une filière conventionnelle en crise</vt:lpstr>
      <vt:lpstr>La filière bio comme issue?</vt:lpstr>
      <vt:lpstr>Questions</vt:lpstr>
      <vt:lpstr>Dispositif dans l’Aveyron</vt:lpstr>
      <vt:lpstr>Analyse des données</vt:lpstr>
      <vt:lpstr>Analyse des données</vt:lpstr>
      <vt:lpstr>Analyse des données</vt:lpstr>
      <vt:lpstr>Présentation PowerPoint</vt:lpstr>
      <vt:lpstr>De moindres risques perçus en bio</vt:lpstr>
      <vt:lpstr>Davantage de latitude pour gérer les risques sur la ferme</vt:lpstr>
      <vt:lpstr>Un challenge individuel entrepris plutôt en confiance</vt:lpstr>
      <vt:lpstr>Porté par une dynamique collective</vt:lpstr>
      <vt:lpstr>Se sentir armé en étant plus heureux</vt:lpstr>
      <vt:lpstr>Sans occulter les pressions diverses</vt:lpstr>
      <vt:lpstr>Se convertir pour maintenir des fermes familiales en Aveyron</vt:lpstr>
      <vt:lpstr>Présentation PowerPoint</vt:lpstr>
      <vt:lpstr>Conclusions</vt:lpstr>
      <vt:lpstr>Pour accompagner les transitions (1)</vt:lpstr>
      <vt:lpstr>Présentation PowerPoint</vt:lpstr>
      <vt:lpstr>Workshop Trans’Innov – 3 décembre 2021 Santé globale et innovations. Regards croisés pour accompagner les transitions du monde agricole. </vt:lpstr>
      <vt:lpstr>De la science à la décision.  La traduction des données épidémiologiques dans les politiques de contrôle des pesticides.  Jean Noel Jouzel (CNRS, CSO Sciences Po Paris) </vt:lpstr>
      <vt:lpstr>Le rôle de technologies alternatives dans la production de (dis)continuités –  Le cas des (bio)pesticides en agriculture.  Frédéric Goulet (UMR Innovation, CIRAD) </vt:lpstr>
      <vt:lpstr>Enjeux sociologiques et écologiques de la Technique de l’Insecte Stérile en France : une perspective multi acteurs.  Simon Fellous (CGBP, INRAE) </vt:lpstr>
      <vt:lpstr>Workshop Trans’Innov – 3 décembre 2021 Santé globale et innovations. Regards croisés pour accompagner les transitions du monde agricole. </vt:lpstr>
      <vt:lpstr>Workshop Trans’Innov – 3 décembre 2021 Santé globale et innovations. Regards croisés pour accompagner les transitions du monde agricole. </vt:lpstr>
      <vt:lpstr>Une approche historique sur les sciences participatives.  Interaction Sciences-Sociétés.  Volny Fages (ENS - Université Paris Saclay). </vt:lpstr>
      <vt:lpstr>Produire, reproduire, coproduire, partager, maintenir.  Quelques épreuves de la vie des données.  Jérôme Denis (i3 CNRS , Mines ParisTech, PSL Université,).</vt:lpstr>
      <vt:lpstr>L'appropriation des savoir-faire par les entreprises.  Christian Bessy (IDHE, ENS - Université Paris Saclay)</vt:lpstr>
      <vt:lpstr>Workshop Trans’Innov – 3 décembre 2021 Santé globale et innovations. Regards croisés pour accompagner les transitions du monde agricole.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Armelle Maze</dc:creator>
  <cp:lastModifiedBy>amphi</cp:lastModifiedBy>
  <cp:revision>36</cp:revision>
  <dcterms:created xsi:type="dcterms:W3CDTF">2018-12-06T21:20:11Z</dcterms:created>
  <dcterms:modified xsi:type="dcterms:W3CDTF">2021-12-03T07:53:13Z</dcterms:modified>
</cp:coreProperties>
</file>